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6" r:id="rId3"/>
    <p:sldId id="258" r:id="rId4"/>
    <p:sldId id="264" r:id="rId5"/>
    <p:sldId id="265" r:id="rId6"/>
    <p:sldId id="261" r:id="rId7"/>
    <p:sldId id="263" r:id="rId8"/>
    <p:sldId id="262" r:id="rId9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6837" autoAdjust="0"/>
  </p:normalViewPr>
  <p:slideViewPr>
    <p:cSldViewPr snapToGrid="0" showGuides="1">
      <p:cViewPr varScale="1">
        <p:scale>
          <a:sx n="108" d="100"/>
          <a:sy n="108" d="100"/>
        </p:scale>
        <p:origin x="706" y="7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Paritosh\SMU\6306%20Doing%20Data%20Science\Case_Study_1\CaseStudy1_Matt_Paritosh\beers_bw%20analysis.xlsm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ABV_Sum!$E$3:$E$1407</cx:f>
        <cx:lvl ptCount="1405" formatCode="General">
          <cx:pt idx="0">138</cx:pt>
          <cx:pt idx="1">135</cx:pt>
          <cx:pt idx="2">130</cx:pt>
          <cx:pt idx="3">126</cx:pt>
          <cx:pt idx="4">120</cx:pt>
          <cx:pt idx="5">120</cx:pt>
          <cx:pt idx="6">120</cx:pt>
          <cx:pt idx="7">118</cx:pt>
          <cx:pt idx="8">115</cx:pt>
          <cx:pt idx="9">115</cx:pt>
          <cx:pt idx="10">115</cx:pt>
          <cx:pt idx="11">115</cx:pt>
          <cx:pt idx="12">115</cx:pt>
          <cx:pt idx="13">113</cx:pt>
          <cx:pt idx="14">111</cx:pt>
          <cx:pt idx="15">110</cx:pt>
          <cx:pt idx="16">110</cx:pt>
          <cx:pt idx="17">110</cx:pt>
          <cx:pt idx="18">108</cx:pt>
          <cx:pt idx="19">105</cx:pt>
          <cx:pt idx="20">104</cx:pt>
          <cx:pt idx="21">104</cx:pt>
          <cx:pt idx="22">103</cx:pt>
          <cx:pt idx="23">103</cx:pt>
          <cx:pt idx="24">103</cx:pt>
          <cx:pt idx="25">101</cx:pt>
          <cx:pt idx="26">100</cx:pt>
          <cx:pt idx="27">100</cx:pt>
          <cx:pt idx="28">100</cx:pt>
          <cx:pt idx="29">100</cx:pt>
          <cx:pt idx="30">100</cx:pt>
          <cx:pt idx="31">100</cx:pt>
          <cx:pt idx="32">100</cx:pt>
          <cx:pt idx="33">100</cx:pt>
          <cx:pt idx="34">100</cx:pt>
          <cx:pt idx="35">100</cx:pt>
          <cx:pt idx="36">100</cx:pt>
          <cx:pt idx="37">100</cx:pt>
          <cx:pt idx="38">100</cx:pt>
          <cx:pt idx="39">100</cx:pt>
          <cx:pt idx="40">100</cx:pt>
          <cx:pt idx="41">100</cx:pt>
          <cx:pt idx="42">100</cx:pt>
          <cx:pt idx="43">100</cx:pt>
          <cx:pt idx="44">100</cx:pt>
          <cx:pt idx="45">100</cx:pt>
          <cx:pt idx="46">100</cx:pt>
          <cx:pt idx="47">100</cx:pt>
          <cx:pt idx="48">100</cx:pt>
          <cx:pt idx="49">99</cx:pt>
          <cx:pt idx="50">99</cx:pt>
          <cx:pt idx="51">99</cx:pt>
          <cx:pt idx="52">99</cx:pt>
          <cx:pt idx="53">98</cx:pt>
          <cx:pt idx="54">98</cx:pt>
          <cx:pt idx="55">98</cx:pt>
          <cx:pt idx="56">98</cx:pt>
          <cx:pt idx="57">97</cx:pt>
          <cx:pt idx="58">95</cx:pt>
          <cx:pt idx="59">95</cx:pt>
          <cx:pt idx="60">95</cx:pt>
          <cx:pt idx="61">94</cx:pt>
          <cx:pt idx="62">94</cx:pt>
          <cx:pt idx="63">94</cx:pt>
          <cx:pt idx="64">94</cx:pt>
          <cx:pt idx="65">94</cx:pt>
          <cx:pt idx="66">93</cx:pt>
          <cx:pt idx="67">93</cx:pt>
          <cx:pt idx="68">93</cx:pt>
          <cx:pt idx="69">93</cx:pt>
          <cx:pt idx="70">92</cx:pt>
          <cx:pt idx="71">92</cx:pt>
          <cx:pt idx="72">92</cx:pt>
          <cx:pt idx="73">91</cx:pt>
          <cx:pt idx="74">90</cx:pt>
          <cx:pt idx="75">90</cx:pt>
          <cx:pt idx="76">90</cx:pt>
          <cx:pt idx="77">90</cx:pt>
          <cx:pt idx="78">90</cx:pt>
          <cx:pt idx="79">90</cx:pt>
          <cx:pt idx="80">90</cx:pt>
          <cx:pt idx="81">90</cx:pt>
          <cx:pt idx="82">90</cx:pt>
          <cx:pt idx="83">90</cx:pt>
          <cx:pt idx="84">90</cx:pt>
          <cx:pt idx="85">90</cx:pt>
          <cx:pt idx="86">89</cx:pt>
          <cx:pt idx="87">88</cx:pt>
          <cx:pt idx="88">88</cx:pt>
          <cx:pt idx="89">88</cx:pt>
          <cx:pt idx="90">87</cx:pt>
          <cx:pt idx="91">87</cx:pt>
          <cx:pt idx="92">86</cx:pt>
          <cx:pt idx="93">86</cx:pt>
          <cx:pt idx="94">86</cx:pt>
          <cx:pt idx="95">86</cx:pt>
          <cx:pt idx="96">85</cx:pt>
          <cx:pt idx="97">85</cx:pt>
          <cx:pt idx="98">85</cx:pt>
          <cx:pt idx="99">85</cx:pt>
          <cx:pt idx="100">85</cx:pt>
          <cx:pt idx="101">85</cx:pt>
          <cx:pt idx="102">85</cx:pt>
          <cx:pt idx="103">85</cx:pt>
          <cx:pt idx="104">85</cx:pt>
          <cx:pt idx="105">85</cx:pt>
          <cx:pt idx="106">85</cx:pt>
          <cx:pt idx="107">85</cx:pt>
          <cx:pt idx="108">85</cx:pt>
          <cx:pt idx="109">85</cx:pt>
          <cx:pt idx="110">85</cx:pt>
          <cx:pt idx="111">85</cx:pt>
          <cx:pt idx="112">85</cx:pt>
          <cx:pt idx="113">85</cx:pt>
          <cx:pt idx="114">85</cx:pt>
          <cx:pt idx="115">85</cx:pt>
          <cx:pt idx="116">85</cx:pt>
          <cx:pt idx="117">85</cx:pt>
          <cx:pt idx="118">85</cx:pt>
          <cx:pt idx="119">85</cx:pt>
          <cx:pt idx="120">85</cx:pt>
          <cx:pt idx="121">85</cx:pt>
          <cx:pt idx="122">85</cx:pt>
          <cx:pt idx="123">85</cx:pt>
          <cx:pt idx="124">85</cx:pt>
          <cx:pt idx="125">85</cx:pt>
          <cx:pt idx="126">83</cx:pt>
          <cx:pt idx="127">83</cx:pt>
          <cx:pt idx="128">83</cx:pt>
          <cx:pt idx="129">82</cx:pt>
          <cx:pt idx="130">82</cx:pt>
          <cx:pt idx="131">82</cx:pt>
          <cx:pt idx="132">82</cx:pt>
          <cx:pt idx="133">82</cx:pt>
          <cx:pt idx="134">81</cx:pt>
          <cx:pt idx="135">80</cx:pt>
          <cx:pt idx="136">80</cx:pt>
          <cx:pt idx="137">80</cx:pt>
          <cx:pt idx="138">80</cx:pt>
          <cx:pt idx="139">80</cx:pt>
          <cx:pt idx="140">80</cx:pt>
          <cx:pt idx="141">80</cx:pt>
          <cx:pt idx="142">80</cx:pt>
          <cx:pt idx="143">80</cx:pt>
          <cx:pt idx="144">80</cx:pt>
          <cx:pt idx="145">80</cx:pt>
          <cx:pt idx="146">80</cx:pt>
          <cx:pt idx="147">80</cx:pt>
          <cx:pt idx="148">80</cx:pt>
          <cx:pt idx="149">80</cx:pt>
          <cx:pt idx="150">80</cx:pt>
          <cx:pt idx="151">80</cx:pt>
          <cx:pt idx="152">80</cx:pt>
          <cx:pt idx="153">80</cx:pt>
          <cx:pt idx="154">80</cx:pt>
          <cx:pt idx="155">80</cx:pt>
          <cx:pt idx="156">78</cx:pt>
          <cx:pt idx="157">77</cx:pt>
          <cx:pt idx="158">77</cx:pt>
          <cx:pt idx="159">77</cx:pt>
          <cx:pt idx="160">77</cx:pt>
          <cx:pt idx="161">77</cx:pt>
          <cx:pt idx="162">76</cx:pt>
          <cx:pt idx="163">76</cx:pt>
          <cx:pt idx="164">75</cx:pt>
          <cx:pt idx="165">75</cx:pt>
          <cx:pt idx="166">75</cx:pt>
          <cx:pt idx="167">75</cx:pt>
          <cx:pt idx="168">75</cx:pt>
          <cx:pt idx="169">75</cx:pt>
          <cx:pt idx="170">75</cx:pt>
          <cx:pt idx="171">75</cx:pt>
          <cx:pt idx="172">75</cx:pt>
          <cx:pt idx="173">75</cx:pt>
          <cx:pt idx="174">75</cx:pt>
          <cx:pt idx="175">75</cx:pt>
          <cx:pt idx="176">75</cx:pt>
          <cx:pt idx="177">75</cx:pt>
          <cx:pt idx="178">75</cx:pt>
          <cx:pt idx="179">75</cx:pt>
          <cx:pt idx="180">75</cx:pt>
          <cx:pt idx="181">75</cx:pt>
          <cx:pt idx="182">75</cx:pt>
          <cx:pt idx="183">75</cx:pt>
          <cx:pt idx="184">75</cx:pt>
          <cx:pt idx="185">75</cx:pt>
          <cx:pt idx="186">75</cx:pt>
          <cx:pt idx="187">75</cx:pt>
          <cx:pt idx="188">75</cx:pt>
          <cx:pt idx="189">75</cx:pt>
          <cx:pt idx="190">75</cx:pt>
          <cx:pt idx="191">75</cx:pt>
          <cx:pt idx="192">75</cx:pt>
          <cx:pt idx="193">75</cx:pt>
          <cx:pt idx="194">75</cx:pt>
          <cx:pt idx="195">74</cx:pt>
          <cx:pt idx="196">74</cx:pt>
          <cx:pt idx="197">74</cx:pt>
          <cx:pt idx="198">74</cx:pt>
          <cx:pt idx="199">74</cx:pt>
          <cx:pt idx="200">73</cx:pt>
          <cx:pt idx="201">73</cx:pt>
          <cx:pt idx="202">72</cx:pt>
          <cx:pt idx="203">72</cx:pt>
          <cx:pt idx="204">72</cx:pt>
          <cx:pt idx="205">72</cx:pt>
          <cx:pt idx="206">72</cx:pt>
          <cx:pt idx="207">72</cx:pt>
          <cx:pt idx="208">72</cx:pt>
          <cx:pt idx="209">72</cx:pt>
          <cx:pt idx="210">71</cx:pt>
          <cx:pt idx="211">71</cx:pt>
          <cx:pt idx="212">71</cx:pt>
          <cx:pt idx="213">70</cx:pt>
          <cx:pt idx="214">70</cx:pt>
          <cx:pt idx="215">70</cx:pt>
          <cx:pt idx="216">70</cx:pt>
          <cx:pt idx="217">70</cx:pt>
          <cx:pt idx="218">70</cx:pt>
          <cx:pt idx="219">70</cx:pt>
          <cx:pt idx="220">70</cx:pt>
          <cx:pt idx="221">70</cx:pt>
          <cx:pt idx="222">70</cx:pt>
          <cx:pt idx="223">70</cx:pt>
          <cx:pt idx="224">70</cx:pt>
          <cx:pt idx="225">70</cx:pt>
          <cx:pt idx="226">70</cx:pt>
          <cx:pt idx="227">70</cx:pt>
          <cx:pt idx="228">70</cx:pt>
          <cx:pt idx="229">70</cx:pt>
          <cx:pt idx="230">70</cx:pt>
          <cx:pt idx="231">70</cx:pt>
          <cx:pt idx="232">70</cx:pt>
          <cx:pt idx="233">70</cx:pt>
          <cx:pt idx="234">70</cx:pt>
          <cx:pt idx="235">70</cx:pt>
          <cx:pt idx="236">70</cx:pt>
          <cx:pt idx="237">70</cx:pt>
          <cx:pt idx="238">70</cx:pt>
          <cx:pt idx="239">70</cx:pt>
          <cx:pt idx="240">70</cx:pt>
          <cx:pt idx="241">70</cx:pt>
          <cx:pt idx="242">70</cx:pt>
          <cx:pt idx="243">70</cx:pt>
          <cx:pt idx="244">70</cx:pt>
          <cx:pt idx="245">70</cx:pt>
          <cx:pt idx="246">70</cx:pt>
          <cx:pt idx="247">70</cx:pt>
          <cx:pt idx="248">70</cx:pt>
          <cx:pt idx="249">70</cx:pt>
          <cx:pt idx="250">70</cx:pt>
          <cx:pt idx="251">70</cx:pt>
          <cx:pt idx="252">70</cx:pt>
          <cx:pt idx="253">70</cx:pt>
          <cx:pt idx="254">70</cx:pt>
          <cx:pt idx="255">70</cx:pt>
          <cx:pt idx="256">70</cx:pt>
          <cx:pt idx="257">70</cx:pt>
          <cx:pt idx="258">70</cx:pt>
          <cx:pt idx="259">70</cx:pt>
          <cx:pt idx="260">70</cx:pt>
          <cx:pt idx="261">69</cx:pt>
          <cx:pt idx="262">69</cx:pt>
          <cx:pt idx="263">69</cx:pt>
          <cx:pt idx="264">69</cx:pt>
          <cx:pt idx="265">69</cx:pt>
          <cx:pt idx="266">69</cx:pt>
          <cx:pt idx="267">69</cx:pt>
          <cx:pt idx="268">69</cx:pt>
          <cx:pt idx="269">69</cx:pt>
          <cx:pt idx="270">69</cx:pt>
          <cx:pt idx="271">69</cx:pt>
          <cx:pt idx="272">69</cx:pt>
          <cx:pt idx="273">69</cx:pt>
          <cx:pt idx="274">68</cx:pt>
          <cx:pt idx="275">68</cx:pt>
          <cx:pt idx="276">68</cx:pt>
          <cx:pt idx="277">68</cx:pt>
          <cx:pt idx="278">68</cx:pt>
          <cx:pt idx="279">68</cx:pt>
          <cx:pt idx="280">68</cx:pt>
          <cx:pt idx="281">68</cx:pt>
          <cx:pt idx="282">68</cx:pt>
          <cx:pt idx="283">68</cx:pt>
          <cx:pt idx="284">67</cx:pt>
          <cx:pt idx="285">67</cx:pt>
          <cx:pt idx="286">67</cx:pt>
          <cx:pt idx="287">66</cx:pt>
          <cx:pt idx="288">66</cx:pt>
          <cx:pt idx="289">66</cx:pt>
          <cx:pt idx="290">66</cx:pt>
          <cx:pt idx="291">66</cx:pt>
          <cx:pt idx="292">65</cx:pt>
          <cx:pt idx="293">65</cx:pt>
          <cx:pt idx="294">65</cx:pt>
          <cx:pt idx="295">65</cx:pt>
          <cx:pt idx="296">65</cx:pt>
          <cx:pt idx="297">65</cx:pt>
          <cx:pt idx="298">65</cx:pt>
          <cx:pt idx="299">65</cx:pt>
          <cx:pt idx="300">65</cx:pt>
          <cx:pt idx="301">65</cx:pt>
          <cx:pt idx="302">65</cx:pt>
          <cx:pt idx="303">65</cx:pt>
          <cx:pt idx="304">65</cx:pt>
          <cx:pt idx="305">65</cx:pt>
          <cx:pt idx="306">65</cx:pt>
          <cx:pt idx="307">65</cx:pt>
          <cx:pt idx="308">65</cx:pt>
          <cx:pt idx="309">65</cx:pt>
          <cx:pt idx="310">65</cx:pt>
          <cx:pt idx="311">65</cx:pt>
          <cx:pt idx="312">65</cx:pt>
          <cx:pt idx="313">65</cx:pt>
          <cx:pt idx="314">65</cx:pt>
          <cx:pt idx="315">65</cx:pt>
          <cx:pt idx="316">65</cx:pt>
          <cx:pt idx="317">65</cx:pt>
          <cx:pt idx="318">65</cx:pt>
          <cx:pt idx="319">65</cx:pt>
          <cx:pt idx="320">65</cx:pt>
          <cx:pt idx="321">65</cx:pt>
          <cx:pt idx="322">65</cx:pt>
          <cx:pt idx="323">65</cx:pt>
          <cx:pt idx="324">65</cx:pt>
          <cx:pt idx="325">65</cx:pt>
          <cx:pt idx="326">65</cx:pt>
          <cx:pt idx="327">65</cx:pt>
          <cx:pt idx="328">65</cx:pt>
          <cx:pt idx="329">65</cx:pt>
          <cx:pt idx="330">65</cx:pt>
          <cx:pt idx="331">65</cx:pt>
          <cx:pt idx="332">65</cx:pt>
          <cx:pt idx="333">65</cx:pt>
          <cx:pt idx="334">65</cx:pt>
          <cx:pt idx="335">65</cx:pt>
          <cx:pt idx="336">65</cx:pt>
          <cx:pt idx="337">65</cx:pt>
          <cx:pt idx="338">65</cx:pt>
          <cx:pt idx="339">65</cx:pt>
          <cx:pt idx="340">65</cx:pt>
          <cx:pt idx="341">65</cx:pt>
          <cx:pt idx="342">65</cx:pt>
          <cx:pt idx="343">65</cx:pt>
          <cx:pt idx="344">65</cx:pt>
          <cx:pt idx="345">65</cx:pt>
          <cx:pt idx="346">64</cx:pt>
          <cx:pt idx="347">64</cx:pt>
          <cx:pt idx="348">64</cx:pt>
          <cx:pt idx="349">64</cx:pt>
          <cx:pt idx="350">64</cx:pt>
          <cx:pt idx="351">64</cx:pt>
          <cx:pt idx="352">64</cx:pt>
          <cx:pt idx="353">63</cx:pt>
          <cx:pt idx="354">62</cx:pt>
          <cx:pt idx="355">62</cx:pt>
          <cx:pt idx="356">62</cx:pt>
          <cx:pt idx="357">62</cx:pt>
          <cx:pt idx="358">62</cx:pt>
          <cx:pt idx="359">62</cx:pt>
          <cx:pt idx="360">62</cx:pt>
          <cx:pt idx="361">61</cx:pt>
          <cx:pt idx="362">61</cx:pt>
          <cx:pt idx="363">61</cx:pt>
          <cx:pt idx="364">61</cx:pt>
          <cx:pt idx="365">61</cx:pt>
          <cx:pt idx="366">60</cx:pt>
          <cx:pt idx="367">60</cx:pt>
          <cx:pt idx="368">60</cx:pt>
          <cx:pt idx="369">60</cx:pt>
          <cx:pt idx="370">60</cx:pt>
          <cx:pt idx="371">60</cx:pt>
          <cx:pt idx="372">60</cx:pt>
          <cx:pt idx="373">60</cx:pt>
          <cx:pt idx="374">60</cx:pt>
          <cx:pt idx="375">60</cx:pt>
          <cx:pt idx="376">60</cx:pt>
          <cx:pt idx="377">60</cx:pt>
          <cx:pt idx="378">60</cx:pt>
          <cx:pt idx="379">60</cx:pt>
          <cx:pt idx="380">60</cx:pt>
          <cx:pt idx="381">60</cx:pt>
          <cx:pt idx="382">60</cx:pt>
          <cx:pt idx="383">60</cx:pt>
          <cx:pt idx="384">60</cx:pt>
          <cx:pt idx="385">60</cx:pt>
          <cx:pt idx="386">60</cx:pt>
          <cx:pt idx="387">60</cx:pt>
          <cx:pt idx="388">60</cx:pt>
          <cx:pt idx="389">60</cx:pt>
          <cx:pt idx="390">60</cx:pt>
          <cx:pt idx="391">60</cx:pt>
          <cx:pt idx="392">60</cx:pt>
          <cx:pt idx="393">60</cx:pt>
          <cx:pt idx="394">60</cx:pt>
          <cx:pt idx="395">60</cx:pt>
          <cx:pt idx="396">60</cx:pt>
          <cx:pt idx="397">60</cx:pt>
          <cx:pt idx="398">60</cx:pt>
          <cx:pt idx="399">60</cx:pt>
          <cx:pt idx="400">60</cx:pt>
          <cx:pt idx="401">60</cx:pt>
          <cx:pt idx="402">60</cx:pt>
          <cx:pt idx="403">60</cx:pt>
          <cx:pt idx="404">60</cx:pt>
          <cx:pt idx="405">60</cx:pt>
          <cx:pt idx="406">60</cx:pt>
          <cx:pt idx="407">60</cx:pt>
          <cx:pt idx="408">60</cx:pt>
          <cx:pt idx="409">60</cx:pt>
          <cx:pt idx="410">58</cx:pt>
          <cx:pt idx="411">58</cx:pt>
          <cx:pt idx="412">58</cx:pt>
          <cx:pt idx="413">58</cx:pt>
          <cx:pt idx="414">57</cx:pt>
          <cx:pt idx="415">57</cx:pt>
          <cx:pt idx="416">55</cx:pt>
          <cx:pt idx="417">55</cx:pt>
          <cx:pt idx="418">55</cx:pt>
          <cx:pt idx="419">55</cx:pt>
          <cx:pt idx="420">55</cx:pt>
          <cx:pt idx="421">55</cx:pt>
          <cx:pt idx="422">55</cx:pt>
          <cx:pt idx="423">55</cx:pt>
          <cx:pt idx="424">55</cx:pt>
          <cx:pt idx="425">55</cx:pt>
          <cx:pt idx="426">55</cx:pt>
          <cx:pt idx="427">55</cx:pt>
          <cx:pt idx="428">55</cx:pt>
          <cx:pt idx="429">55</cx:pt>
          <cx:pt idx="430">55</cx:pt>
          <cx:pt idx="431">55</cx:pt>
          <cx:pt idx="432">55</cx:pt>
          <cx:pt idx="433">55</cx:pt>
          <cx:pt idx="434">55</cx:pt>
          <cx:pt idx="435">55</cx:pt>
          <cx:pt idx="436">55</cx:pt>
          <cx:pt idx="437">55</cx:pt>
          <cx:pt idx="438">55</cx:pt>
          <cx:pt idx="439">55</cx:pt>
          <cx:pt idx="440">55</cx:pt>
          <cx:pt idx="441">55</cx:pt>
          <cx:pt idx="442">55</cx:pt>
          <cx:pt idx="443">55</cx:pt>
          <cx:pt idx="444">55</cx:pt>
          <cx:pt idx="445">55</cx:pt>
          <cx:pt idx="446">55</cx:pt>
          <cx:pt idx="447">54</cx:pt>
          <cx:pt idx="448">54</cx:pt>
          <cx:pt idx="449">54</cx:pt>
          <cx:pt idx="450">54</cx:pt>
          <cx:pt idx="451">53</cx:pt>
          <cx:pt idx="452">53</cx:pt>
          <cx:pt idx="453">53</cx:pt>
          <cx:pt idx="454">53</cx:pt>
          <cx:pt idx="455">52</cx:pt>
          <cx:pt idx="456">52</cx:pt>
          <cx:pt idx="457">52</cx:pt>
          <cx:pt idx="458">52</cx:pt>
          <cx:pt idx="459">52</cx:pt>
          <cx:pt idx="460">52</cx:pt>
          <cx:pt idx="461">52</cx:pt>
          <cx:pt idx="462">52</cx:pt>
          <cx:pt idx="463">52</cx:pt>
          <cx:pt idx="464">51</cx:pt>
          <cx:pt idx="465">51</cx:pt>
          <cx:pt idx="466">51</cx:pt>
          <cx:pt idx="467">51</cx:pt>
          <cx:pt idx="468">50</cx:pt>
          <cx:pt idx="469">50</cx:pt>
          <cx:pt idx="470">50</cx:pt>
          <cx:pt idx="471">50</cx:pt>
          <cx:pt idx="472">50</cx:pt>
          <cx:pt idx="473">50</cx:pt>
          <cx:pt idx="474">50</cx:pt>
          <cx:pt idx="475">50</cx:pt>
          <cx:pt idx="476">50</cx:pt>
          <cx:pt idx="477">50</cx:pt>
          <cx:pt idx="478">50</cx:pt>
          <cx:pt idx="479">50</cx:pt>
          <cx:pt idx="480">50</cx:pt>
          <cx:pt idx="481">50</cx:pt>
          <cx:pt idx="482">50</cx:pt>
          <cx:pt idx="483">50</cx:pt>
          <cx:pt idx="484">50</cx:pt>
          <cx:pt idx="485">50</cx:pt>
          <cx:pt idx="486">50</cx:pt>
          <cx:pt idx="487">50</cx:pt>
          <cx:pt idx="488">50</cx:pt>
          <cx:pt idx="489">50</cx:pt>
          <cx:pt idx="490">50</cx:pt>
          <cx:pt idx="491">49</cx:pt>
          <cx:pt idx="492">49</cx:pt>
          <cx:pt idx="493">49</cx:pt>
          <cx:pt idx="494">49</cx:pt>
          <cx:pt idx="495">49</cx:pt>
          <cx:pt idx="496">48</cx:pt>
          <cx:pt idx="497">48</cx:pt>
          <cx:pt idx="498">48</cx:pt>
          <cx:pt idx="499">48</cx:pt>
          <cx:pt idx="500">48</cx:pt>
          <cx:pt idx="501">48</cx:pt>
          <cx:pt idx="502">48</cx:pt>
          <cx:pt idx="503">48</cx:pt>
          <cx:pt idx="504">47</cx:pt>
          <cx:pt idx="505">47</cx:pt>
          <cx:pt idx="506">47</cx:pt>
          <cx:pt idx="507">47</cx:pt>
          <cx:pt idx="508">47</cx:pt>
          <cx:pt idx="509">47</cx:pt>
          <cx:pt idx="510">47</cx:pt>
          <cx:pt idx="511">47</cx:pt>
          <cx:pt idx="512">47</cx:pt>
          <cx:pt idx="513">46</cx:pt>
          <cx:pt idx="514">46</cx:pt>
          <cx:pt idx="515">46</cx:pt>
          <cx:pt idx="516">46</cx:pt>
          <cx:pt idx="517">46</cx:pt>
          <cx:pt idx="518">46</cx:pt>
          <cx:pt idx="519">45</cx:pt>
          <cx:pt idx="520">45</cx:pt>
          <cx:pt idx="521">45</cx:pt>
          <cx:pt idx="522">45</cx:pt>
          <cx:pt idx="523">45</cx:pt>
          <cx:pt idx="524">45</cx:pt>
          <cx:pt idx="525">45</cx:pt>
          <cx:pt idx="526">45</cx:pt>
          <cx:pt idx="527">45</cx:pt>
          <cx:pt idx="528">45</cx:pt>
          <cx:pt idx="529">45</cx:pt>
          <cx:pt idx="530">45</cx:pt>
          <cx:pt idx="531">45</cx:pt>
          <cx:pt idx="532">45</cx:pt>
          <cx:pt idx="533">45</cx:pt>
          <cx:pt idx="534">45</cx:pt>
          <cx:pt idx="535">45</cx:pt>
          <cx:pt idx="536">45</cx:pt>
          <cx:pt idx="537">45</cx:pt>
          <cx:pt idx="538">45</cx:pt>
          <cx:pt idx="539">45</cx:pt>
          <cx:pt idx="540">45</cx:pt>
          <cx:pt idx="541">45</cx:pt>
          <cx:pt idx="542">45</cx:pt>
          <cx:pt idx="543">45</cx:pt>
          <cx:pt idx="544">45</cx:pt>
          <cx:pt idx="545">45</cx:pt>
          <cx:pt idx="546">45</cx:pt>
          <cx:pt idx="547">45</cx:pt>
          <cx:pt idx="548">45</cx:pt>
          <cx:pt idx="549">45</cx:pt>
          <cx:pt idx="550">45</cx:pt>
          <cx:pt idx="551">45</cx:pt>
          <cx:pt idx="552">45</cx:pt>
          <cx:pt idx="553">45</cx:pt>
          <cx:pt idx="554">45</cx:pt>
          <cx:pt idx="555">45</cx:pt>
          <cx:pt idx="556">45</cx:pt>
          <cx:pt idx="557">45</cx:pt>
          <cx:pt idx="558">44</cx:pt>
          <cx:pt idx="559">44</cx:pt>
          <cx:pt idx="560">44</cx:pt>
          <cx:pt idx="561">44</cx:pt>
          <cx:pt idx="562">44</cx:pt>
          <cx:pt idx="563">44</cx:pt>
          <cx:pt idx="564">44</cx:pt>
          <cx:pt idx="565">44</cx:pt>
          <cx:pt idx="566">44</cx:pt>
          <cx:pt idx="567">44</cx:pt>
          <cx:pt idx="568">44</cx:pt>
          <cx:pt idx="569">44</cx:pt>
          <cx:pt idx="570">43</cx:pt>
          <cx:pt idx="571">43</cx:pt>
          <cx:pt idx="572">43</cx:pt>
          <cx:pt idx="573">43</cx:pt>
          <cx:pt idx="574">43</cx:pt>
          <cx:pt idx="575">43</cx:pt>
          <cx:pt idx="576">43</cx:pt>
          <cx:pt idx="577">42</cx:pt>
          <cx:pt idx="578">42</cx:pt>
          <cx:pt idx="579">42</cx:pt>
          <cx:pt idx="580">42</cx:pt>
          <cx:pt idx="581">42</cx:pt>
          <cx:pt idx="582">42</cx:pt>
          <cx:pt idx="583">42</cx:pt>
          <cx:pt idx="584">42</cx:pt>
          <cx:pt idx="585">42</cx:pt>
          <cx:pt idx="586">42</cx:pt>
          <cx:pt idx="587">42</cx:pt>
          <cx:pt idx="588">42</cx:pt>
          <cx:pt idx="589">42</cx:pt>
          <cx:pt idx="590">42</cx:pt>
          <cx:pt idx="591">42</cx:pt>
          <cx:pt idx="592">42</cx:pt>
          <cx:pt idx="593">42</cx:pt>
          <cx:pt idx="594">42</cx:pt>
          <cx:pt idx="595">42</cx:pt>
          <cx:pt idx="596">42</cx:pt>
          <cx:pt idx="597">42</cx:pt>
          <cx:pt idx="598">42</cx:pt>
          <cx:pt idx="599">42</cx:pt>
          <cx:pt idx="600">42</cx:pt>
          <cx:pt idx="601">42</cx:pt>
          <cx:pt idx="602">41</cx:pt>
          <cx:pt idx="603">41</cx:pt>
          <cx:pt idx="604">41</cx:pt>
          <cx:pt idx="605">40</cx:pt>
          <cx:pt idx="606">40</cx:pt>
          <cx:pt idx="607">40</cx:pt>
          <cx:pt idx="608">40</cx:pt>
          <cx:pt idx="609">40</cx:pt>
          <cx:pt idx="610">40</cx:pt>
          <cx:pt idx="611">40</cx:pt>
          <cx:pt idx="612">40</cx:pt>
          <cx:pt idx="613">40</cx:pt>
          <cx:pt idx="614">40</cx:pt>
          <cx:pt idx="615">40</cx:pt>
          <cx:pt idx="616">40</cx:pt>
          <cx:pt idx="617">40</cx:pt>
          <cx:pt idx="618">40</cx:pt>
          <cx:pt idx="619">40</cx:pt>
          <cx:pt idx="620">40</cx:pt>
          <cx:pt idx="621">40</cx:pt>
          <cx:pt idx="622">40</cx:pt>
          <cx:pt idx="623">40</cx:pt>
          <cx:pt idx="624">40</cx:pt>
          <cx:pt idx="625">40</cx:pt>
          <cx:pt idx="626">40</cx:pt>
          <cx:pt idx="627">40</cx:pt>
          <cx:pt idx="628">40</cx:pt>
          <cx:pt idx="629">40</cx:pt>
          <cx:pt idx="630">40</cx:pt>
          <cx:pt idx="631">40</cx:pt>
          <cx:pt idx="632">40</cx:pt>
          <cx:pt idx="633">40</cx:pt>
          <cx:pt idx="634">40</cx:pt>
          <cx:pt idx="635">40</cx:pt>
          <cx:pt idx="636">40</cx:pt>
          <cx:pt idx="637">40</cx:pt>
          <cx:pt idx="638">40</cx:pt>
          <cx:pt idx="639">40</cx:pt>
          <cx:pt idx="640">40</cx:pt>
          <cx:pt idx="641">40</cx:pt>
          <cx:pt idx="642">40</cx:pt>
          <cx:pt idx="643">40</cx:pt>
          <cx:pt idx="644">40</cx:pt>
          <cx:pt idx="645">40</cx:pt>
          <cx:pt idx="646">39</cx:pt>
          <cx:pt idx="647">39</cx:pt>
          <cx:pt idx="648">38</cx:pt>
          <cx:pt idx="649">38</cx:pt>
          <cx:pt idx="650">38</cx:pt>
          <cx:pt idx="651">38</cx:pt>
          <cx:pt idx="652">38</cx:pt>
          <cx:pt idx="653">38</cx:pt>
          <cx:pt idx="654">38</cx:pt>
          <cx:pt idx="655">38</cx:pt>
          <cx:pt idx="656">37</cx:pt>
          <cx:pt idx="657">37</cx:pt>
          <cx:pt idx="658">37</cx:pt>
          <cx:pt idx="659">37</cx:pt>
          <cx:pt idx="660">37</cx:pt>
          <cx:pt idx="661">37</cx:pt>
          <cx:pt idx="662">37</cx:pt>
          <cx:pt idx="663">37</cx:pt>
          <cx:pt idx="664">37</cx:pt>
          <cx:pt idx="665">37</cx:pt>
          <cx:pt idx="666">37</cx:pt>
          <cx:pt idx="667">37</cx:pt>
          <cx:pt idx="668">36</cx:pt>
          <cx:pt idx="669">36</cx:pt>
          <cx:pt idx="670">36</cx:pt>
          <cx:pt idx="671">36</cx:pt>
          <cx:pt idx="672">36</cx:pt>
          <cx:pt idx="673">36</cx:pt>
          <cx:pt idx="674">36</cx:pt>
          <cx:pt idx="675">36</cx:pt>
          <cx:pt idx="676">36</cx:pt>
          <cx:pt idx="677">36</cx:pt>
          <cx:pt idx="678">36</cx:pt>
          <cx:pt idx="679">36</cx:pt>
          <cx:pt idx="680">36</cx:pt>
          <cx:pt idx="681">36</cx:pt>
          <cx:pt idx="682">36</cx:pt>
          <cx:pt idx="683">35</cx:pt>
          <cx:pt idx="684">35</cx:pt>
          <cx:pt idx="685">35</cx:pt>
          <cx:pt idx="686">35</cx:pt>
          <cx:pt idx="687">35</cx:pt>
          <cx:pt idx="688">35</cx:pt>
          <cx:pt idx="689">35</cx:pt>
          <cx:pt idx="690">35</cx:pt>
          <cx:pt idx="691">35</cx:pt>
          <cx:pt idx="692">35</cx:pt>
          <cx:pt idx="693">35</cx:pt>
          <cx:pt idx="694">35</cx:pt>
          <cx:pt idx="695">35</cx:pt>
          <cx:pt idx="696">35</cx:pt>
          <cx:pt idx="697">35</cx:pt>
          <cx:pt idx="698">35</cx:pt>
          <cx:pt idx="699">35</cx:pt>
          <cx:pt idx="700">35</cx:pt>
          <cx:pt idx="701">35</cx:pt>
          <cx:pt idx="702">35</cx:pt>
          <cx:pt idx="703">35</cx:pt>
          <cx:pt idx="704">35</cx:pt>
          <cx:pt idx="705">35</cx:pt>
          <cx:pt idx="706">35</cx:pt>
          <cx:pt idx="707">35</cx:pt>
          <cx:pt idx="708">35</cx:pt>
          <cx:pt idx="709">35</cx:pt>
          <cx:pt idx="710">35</cx:pt>
          <cx:pt idx="711">35</cx:pt>
          <cx:pt idx="712">35</cx:pt>
          <cx:pt idx="713">35</cx:pt>
          <cx:pt idx="714">35</cx:pt>
          <cx:pt idx="715">35</cx:pt>
          <cx:pt idx="716">35</cx:pt>
          <cx:pt idx="717">35</cx:pt>
          <cx:pt idx="718">35</cx:pt>
          <cx:pt idx="719">35</cx:pt>
          <cx:pt idx="720">35</cx:pt>
          <cx:pt idx="721">35</cx:pt>
          <cx:pt idx="722">35</cx:pt>
          <cx:pt idx="723">35</cx:pt>
          <cx:pt idx="724">35</cx:pt>
          <cx:pt idx="725">35</cx:pt>
          <cx:pt idx="726">35</cx:pt>
          <cx:pt idx="727">35</cx:pt>
          <cx:pt idx="728">35</cx:pt>
          <cx:pt idx="729">35</cx:pt>
          <cx:pt idx="730">35</cx:pt>
          <cx:pt idx="731">35</cx:pt>
          <cx:pt idx="732">35</cx:pt>
          <cx:pt idx="733">35</cx:pt>
          <cx:pt idx="734">35</cx:pt>
          <cx:pt idx="735">35</cx:pt>
          <cx:pt idx="736">35</cx:pt>
          <cx:pt idx="737">35</cx:pt>
          <cx:pt idx="738">35</cx:pt>
          <cx:pt idx="739">35</cx:pt>
          <cx:pt idx="740">35</cx:pt>
          <cx:pt idx="741">35</cx:pt>
          <cx:pt idx="742">35</cx:pt>
          <cx:pt idx="743">34</cx:pt>
          <cx:pt idx="744">34</cx:pt>
          <cx:pt idx="745">34</cx:pt>
          <cx:pt idx="746">34</cx:pt>
          <cx:pt idx="747">34</cx:pt>
          <cx:pt idx="748">34</cx:pt>
          <cx:pt idx="749">34</cx:pt>
          <cx:pt idx="750">34</cx:pt>
          <cx:pt idx="751">34</cx:pt>
          <cx:pt idx="752">34</cx:pt>
          <cx:pt idx="753">34</cx:pt>
          <cx:pt idx="754">34</cx:pt>
          <cx:pt idx="755">33</cx:pt>
          <cx:pt idx="756">33</cx:pt>
          <cx:pt idx="757">33</cx:pt>
          <cx:pt idx="758">33</cx:pt>
          <cx:pt idx="759">33</cx:pt>
          <cx:pt idx="760">33</cx:pt>
          <cx:pt idx="761">33</cx:pt>
          <cx:pt idx="762">33</cx:pt>
          <cx:pt idx="763">33</cx:pt>
          <cx:pt idx="764">33</cx:pt>
          <cx:pt idx="765">33</cx:pt>
          <cx:pt idx="766">33</cx:pt>
          <cx:pt idx="767">33</cx:pt>
          <cx:pt idx="768">32</cx:pt>
          <cx:pt idx="769">32</cx:pt>
          <cx:pt idx="770">32</cx:pt>
          <cx:pt idx="771">32</cx:pt>
          <cx:pt idx="772">32</cx:pt>
          <cx:pt idx="773">32</cx:pt>
          <cx:pt idx="774">32</cx:pt>
          <cx:pt idx="775">32</cx:pt>
          <cx:pt idx="776">32</cx:pt>
          <cx:pt idx="777">32</cx:pt>
          <cx:pt idx="778">32</cx:pt>
          <cx:pt idx="779">32</cx:pt>
          <cx:pt idx="780">32</cx:pt>
          <cx:pt idx="781">32</cx:pt>
          <cx:pt idx="782">32</cx:pt>
          <cx:pt idx="783">31</cx:pt>
          <cx:pt idx="784">31</cx:pt>
          <cx:pt idx="785">31</cx:pt>
          <cx:pt idx="786">31</cx:pt>
          <cx:pt idx="787">31</cx:pt>
          <cx:pt idx="788">31</cx:pt>
          <cx:pt idx="789">31</cx:pt>
          <cx:pt idx="790">31</cx:pt>
          <cx:pt idx="791">31</cx:pt>
          <cx:pt idx="792">30</cx:pt>
          <cx:pt idx="793">30</cx:pt>
          <cx:pt idx="794">30</cx:pt>
          <cx:pt idx="795">30</cx:pt>
          <cx:pt idx="796">30</cx:pt>
          <cx:pt idx="797">30</cx:pt>
          <cx:pt idx="798">30</cx:pt>
          <cx:pt idx="799">30</cx:pt>
          <cx:pt idx="800">30</cx:pt>
          <cx:pt idx="801">30</cx:pt>
          <cx:pt idx="802">30</cx:pt>
          <cx:pt idx="803">30</cx:pt>
          <cx:pt idx="804">30</cx:pt>
          <cx:pt idx="805">30</cx:pt>
          <cx:pt idx="806">30</cx:pt>
          <cx:pt idx="807">30</cx:pt>
          <cx:pt idx="808">30</cx:pt>
          <cx:pt idx="809">30</cx:pt>
          <cx:pt idx="810">30</cx:pt>
          <cx:pt idx="811">30</cx:pt>
          <cx:pt idx="812">30</cx:pt>
          <cx:pt idx="813">30</cx:pt>
          <cx:pt idx="814">30</cx:pt>
          <cx:pt idx="815">30</cx:pt>
          <cx:pt idx="816">30</cx:pt>
          <cx:pt idx="817">30</cx:pt>
          <cx:pt idx="818">30</cx:pt>
          <cx:pt idx="819">30</cx:pt>
          <cx:pt idx="820">30</cx:pt>
          <cx:pt idx="821">30</cx:pt>
          <cx:pt idx="822">30</cx:pt>
          <cx:pt idx="823">30</cx:pt>
          <cx:pt idx="824">30</cx:pt>
          <cx:pt idx="825">30</cx:pt>
          <cx:pt idx="826">30</cx:pt>
          <cx:pt idx="827">30</cx:pt>
          <cx:pt idx="828">30</cx:pt>
          <cx:pt idx="829">30</cx:pt>
          <cx:pt idx="830">30</cx:pt>
          <cx:pt idx="831">30</cx:pt>
          <cx:pt idx="832">30</cx:pt>
          <cx:pt idx="833">30</cx:pt>
          <cx:pt idx="834">30</cx:pt>
          <cx:pt idx="835">30</cx:pt>
          <cx:pt idx="836">30</cx:pt>
          <cx:pt idx="837">30</cx:pt>
          <cx:pt idx="838">30</cx:pt>
          <cx:pt idx="839">30</cx:pt>
          <cx:pt idx="840">30</cx:pt>
          <cx:pt idx="841">30</cx:pt>
          <cx:pt idx="842">30</cx:pt>
          <cx:pt idx="843">30</cx:pt>
          <cx:pt idx="844">30</cx:pt>
          <cx:pt idx="845">29</cx:pt>
          <cx:pt idx="846">29</cx:pt>
          <cx:pt idx="847">29</cx:pt>
          <cx:pt idx="848">29</cx:pt>
          <cx:pt idx="849">29</cx:pt>
          <cx:pt idx="850">29</cx:pt>
          <cx:pt idx="851">29</cx:pt>
          <cx:pt idx="852">29</cx:pt>
          <cx:pt idx="853">29</cx:pt>
          <cx:pt idx="854">29</cx:pt>
          <cx:pt idx="855">29</cx:pt>
          <cx:pt idx="856">28</cx:pt>
          <cx:pt idx="857">28</cx:pt>
          <cx:pt idx="858">28</cx:pt>
          <cx:pt idx="859">28</cx:pt>
          <cx:pt idx="860">28</cx:pt>
          <cx:pt idx="861">28</cx:pt>
          <cx:pt idx="862">28</cx:pt>
          <cx:pt idx="863">28</cx:pt>
          <cx:pt idx="864">28</cx:pt>
          <cx:pt idx="865">28</cx:pt>
          <cx:pt idx="866">28</cx:pt>
          <cx:pt idx="867">28</cx:pt>
          <cx:pt idx="868">28</cx:pt>
          <cx:pt idx="869">28</cx:pt>
          <cx:pt idx="870">28</cx:pt>
          <cx:pt idx="871">28</cx:pt>
          <cx:pt idx="872">28</cx:pt>
          <cx:pt idx="873">28</cx:pt>
          <cx:pt idx="874">28</cx:pt>
          <cx:pt idx="875">28</cx:pt>
          <cx:pt idx="876">28</cx:pt>
          <cx:pt idx="877">28</cx:pt>
          <cx:pt idx="878">28</cx:pt>
          <cx:pt idx="879">28</cx:pt>
          <cx:pt idx="880">28</cx:pt>
          <cx:pt idx="881">27</cx:pt>
          <cx:pt idx="882">27</cx:pt>
          <cx:pt idx="883">27</cx:pt>
          <cx:pt idx="884">27</cx:pt>
          <cx:pt idx="885">27</cx:pt>
          <cx:pt idx="886">27</cx:pt>
          <cx:pt idx="887">27</cx:pt>
          <cx:pt idx="888">27</cx:pt>
          <cx:pt idx="889">27</cx:pt>
          <cx:pt idx="890">27</cx:pt>
          <cx:pt idx="891">27</cx:pt>
          <cx:pt idx="892">27</cx:pt>
          <cx:pt idx="893">27</cx:pt>
          <cx:pt idx="894">27</cx:pt>
          <cx:pt idx="895">27</cx:pt>
          <cx:pt idx="896">27</cx:pt>
          <cx:pt idx="897">27</cx:pt>
          <cx:pt idx="898">27</cx:pt>
          <cx:pt idx="899">27</cx:pt>
          <cx:pt idx="900">27</cx:pt>
          <cx:pt idx="901">26</cx:pt>
          <cx:pt idx="902">26</cx:pt>
          <cx:pt idx="903">26</cx:pt>
          <cx:pt idx="904">26</cx:pt>
          <cx:pt idx="905">26</cx:pt>
          <cx:pt idx="906">26</cx:pt>
          <cx:pt idx="907">26</cx:pt>
          <cx:pt idx="908">26</cx:pt>
          <cx:pt idx="909">26</cx:pt>
          <cx:pt idx="910">26</cx:pt>
          <cx:pt idx="911">26</cx:pt>
          <cx:pt idx="912">26</cx:pt>
          <cx:pt idx="913">26</cx:pt>
          <cx:pt idx="914">26</cx:pt>
          <cx:pt idx="915">26</cx:pt>
          <cx:pt idx="916">25</cx:pt>
          <cx:pt idx="917">25</cx:pt>
          <cx:pt idx="918">25</cx:pt>
          <cx:pt idx="919">25</cx:pt>
          <cx:pt idx="920">25</cx:pt>
          <cx:pt idx="921">25</cx:pt>
          <cx:pt idx="922">25</cx:pt>
          <cx:pt idx="923">25</cx:pt>
          <cx:pt idx="924">25</cx:pt>
          <cx:pt idx="925">25</cx:pt>
          <cx:pt idx="926">25</cx:pt>
          <cx:pt idx="927">25</cx:pt>
          <cx:pt idx="928">25</cx:pt>
          <cx:pt idx="929">25</cx:pt>
          <cx:pt idx="930">25</cx:pt>
          <cx:pt idx="931">25</cx:pt>
          <cx:pt idx="932">25</cx:pt>
          <cx:pt idx="933">25</cx:pt>
          <cx:pt idx="934">25</cx:pt>
          <cx:pt idx="935">25</cx:pt>
          <cx:pt idx="936">25</cx:pt>
          <cx:pt idx="937">25</cx:pt>
          <cx:pt idx="938">25</cx:pt>
          <cx:pt idx="939">25</cx:pt>
          <cx:pt idx="940">25</cx:pt>
          <cx:pt idx="941">25</cx:pt>
          <cx:pt idx="942">25</cx:pt>
          <cx:pt idx="943">25</cx:pt>
          <cx:pt idx="944">25</cx:pt>
          <cx:pt idx="945">25</cx:pt>
          <cx:pt idx="946">25</cx:pt>
          <cx:pt idx="947">25</cx:pt>
          <cx:pt idx="948">25</cx:pt>
          <cx:pt idx="949">25</cx:pt>
          <cx:pt idx="950">25</cx:pt>
          <cx:pt idx="951">25</cx:pt>
          <cx:pt idx="952">25</cx:pt>
          <cx:pt idx="953">25</cx:pt>
          <cx:pt idx="954">25</cx:pt>
          <cx:pt idx="955">25</cx:pt>
          <cx:pt idx="956">25</cx:pt>
          <cx:pt idx="957">25</cx:pt>
          <cx:pt idx="958">25</cx:pt>
          <cx:pt idx="959">25</cx:pt>
          <cx:pt idx="960">25</cx:pt>
          <cx:pt idx="961">24</cx:pt>
          <cx:pt idx="962">24</cx:pt>
          <cx:pt idx="963">24</cx:pt>
          <cx:pt idx="964">24</cx:pt>
          <cx:pt idx="965">24</cx:pt>
          <cx:pt idx="966">24</cx:pt>
          <cx:pt idx="967">24</cx:pt>
          <cx:pt idx="968">24</cx:pt>
          <cx:pt idx="969">24</cx:pt>
          <cx:pt idx="970">24</cx:pt>
          <cx:pt idx="971">24</cx:pt>
          <cx:pt idx="972">24</cx:pt>
          <cx:pt idx="973">24</cx:pt>
          <cx:pt idx="974">24</cx:pt>
          <cx:pt idx="975">24</cx:pt>
          <cx:pt idx="976">24</cx:pt>
          <cx:pt idx="977">24</cx:pt>
          <cx:pt idx="978">24</cx:pt>
          <cx:pt idx="979">24</cx:pt>
          <cx:pt idx="980">24</cx:pt>
          <cx:pt idx="981">24</cx:pt>
          <cx:pt idx="982">24</cx:pt>
          <cx:pt idx="983">24</cx:pt>
          <cx:pt idx="984">23</cx:pt>
          <cx:pt idx="985">23</cx:pt>
          <cx:pt idx="986">23</cx:pt>
          <cx:pt idx="987">23</cx:pt>
          <cx:pt idx="988">23</cx:pt>
          <cx:pt idx="989">23</cx:pt>
          <cx:pt idx="990">23</cx:pt>
          <cx:pt idx="991">23</cx:pt>
          <cx:pt idx="992">23</cx:pt>
          <cx:pt idx="993">23</cx:pt>
          <cx:pt idx="994">23</cx:pt>
          <cx:pt idx="995">23</cx:pt>
          <cx:pt idx="996">23</cx:pt>
          <cx:pt idx="997">23</cx:pt>
          <cx:pt idx="998">23</cx:pt>
          <cx:pt idx="999">23</cx:pt>
          <cx:pt idx="1000">23</cx:pt>
          <cx:pt idx="1001">23</cx:pt>
          <cx:pt idx="1002">23</cx:pt>
          <cx:pt idx="1003">23</cx:pt>
          <cx:pt idx="1004">23</cx:pt>
          <cx:pt idx="1005">23</cx:pt>
          <cx:pt idx="1006">23</cx:pt>
          <cx:pt idx="1007">23</cx:pt>
          <cx:pt idx="1008">23</cx:pt>
          <cx:pt idx="1009">23</cx:pt>
          <cx:pt idx="1010">22</cx:pt>
          <cx:pt idx="1011">22</cx:pt>
          <cx:pt idx="1012">22</cx:pt>
          <cx:pt idx="1013">22</cx:pt>
          <cx:pt idx="1014">22</cx:pt>
          <cx:pt idx="1015">22</cx:pt>
          <cx:pt idx="1016">22</cx:pt>
          <cx:pt idx="1017">22</cx:pt>
          <cx:pt idx="1018">22</cx:pt>
          <cx:pt idx="1019">22</cx:pt>
          <cx:pt idx="1020">22</cx:pt>
          <cx:pt idx="1021">22</cx:pt>
          <cx:pt idx="1022">22</cx:pt>
          <cx:pt idx="1023">22</cx:pt>
          <cx:pt idx="1024">22</cx:pt>
          <cx:pt idx="1025">22</cx:pt>
          <cx:pt idx="1026">22</cx:pt>
          <cx:pt idx="1027">22</cx:pt>
          <cx:pt idx="1028">22</cx:pt>
          <cx:pt idx="1029">22</cx:pt>
          <cx:pt idx="1030">22</cx:pt>
          <cx:pt idx="1031">22</cx:pt>
          <cx:pt idx="1032">22</cx:pt>
          <cx:pt idx="1033">22</cx:pt>
          <cx:pt idx="1034">22</cx:pt>
          <cx:pt idx="1035">22</cx:pt>
          <cx:pt idx="1036">22</cx:pt>
          <cx:pt idx="1037">22</cx:pt>
          <cx:pt idx="1038">22</cx:pt>
          <cx:pt idx="1039">22</cx:pt>
          <cx:pt idx="1040">22</cx:pt>
          <cx:pt idx="1041">22</cx:pt>
          <cx:pt idx="1042">22</cx:pt>
          <cx:pt idx="1043">22</cx:pt>
          <cx:pt idx="1044">22</cx:pt>
          <cx:pt idx="1045">21</cx:pt>
          <cx:pt idx="1046">21</cx:pt>
          <cx:pt idx="1047">21</cx:pt>
          <cx:pt idx="1048">21</cx:pt>
          <cx:pt idx="1049">21</cx:pt>
          <cx:pt idx="1050">21</cx:pt>
          <cx:pt idx="1051">21</cx:pt>
          <cx:pt idx="1052">21</cx:pt>
          <cx:pt idx="1053">21</cx:pt>
          <cx:pt idx="1054">21</cx:pt>
          <cx:pt idx="1055">21</cx:pt>
          <cx:pt idx="1056">21</cx:pt>
          <cx:pt idx="1057">21</cx:pt>
          <cx:pt idx="1058">21</cx:pt>
          <cx:pt idx="1059">21</cx:pt>
          <cx:pt idx="1060">21</cx:pt>
          <cx:pt idx="1061">21</cx:pt>
          <cx:pt idx="1062">21</cx:pt>
          <cx:pt idx="1063">21</cx:pt>
          <cx:pt idx="1064">21</cx:pt>
          <cx:pt idx="1065">21</cx:pt>
          <cx:pt idx="1066">21</cx:pt>
          <cx:pt idx="1067">20</cx:pt>
          <cx:pt idx="1068">20</cx:pt>
          <cx:pt idx="1069">20</cx:pt>
          <cx:pt idx="1070">20</cx:pt>
          <cx:pt idx="1071">20</cx:pt>
          <cx:pt idx="1072">20</cx:pt>
          <cx:pt idx="1073">20</cx:pt>
          <cx:pt idx="1074">20</cx:pt>
          <cx:pt idx="1075">20</cx:pt>
          <cx:pt idx="1076">20</cx:pt>
          <cx:pt idx="1077">20</cx:pt>
          <cx:pt idx="1078">20</cx:pt>
          <cx:pt idx="1079">20</cx:pt>
          <cx:pt idx="1080">20</cx:pt>
          <cx:pt idx="1081">20</cx:pt>
          <cx:pt idx="1082">20</cx:pt>
          <cx:pt idx="1083">20</cx:pt>
          <cx:pt idx="1084">20</cx:pt>
          <cx:pt idx="1085">20</cx:pt>
          <cx:pt idx="1086">20</cx:pt>
          <cx:pt idx="1087">20</cx:pt>
          <cx:pt idx="1088">20</cx:pt>
          <cx:pt idx="1089">20</cx:pt>
          <cx:pt idx="1090">20</cx:pt>
          <cx:pt idx="1091">20</cx:pt>
          <cx:pt idx="1092">20</cx:pt>
          <cx:pt idx="1093">20</cx:pt>
          <cx:pt idx="1094">20</cx:pt>
          <cx:pt idx="1095">20</cx:pt>
          <cx:pt idx="1096">20</cx:pt>
          <cx:pt idx="1097">20</cx:pt>
          <cx:pt idx="1098">20</cx:pt>
          <cx:pt idx="1099">20</cx:pt>
          <cx:pt idx="1100">20</cx:pt>
          <cx:pt idx="1101">20</cx:pt>
          <cx:pt idx="1102">20</cx:pt>
          <cx:pt idx="1103">20</cx:pt>
          <cx:pt idx="1104">20</cx:pt>
          <cx:pt idx="1105">20</cx:pt>
          <cx:pt idx="1106">20</cx:pt>
          <cx:pt idx="1107">20</cx:pt>
          <cx:pt idx="1108">20</cx:pt>
          <cx:pt idx="1109">20</cx:pt>
          <cx:pt idx="1110">20</cx:pt>
          <cx:pt idx="1111">20</cx:pt>
          <cx:pt idx="1112">20</cx:pt>
          <cx:pt idx="1113">20</cx:pt>
          <cx:pt idx="1114">20</cx:pt>
          <cx:pt idx="1115">20</cx:pt>
          <cx:pt idx="1116">20</cx:pt>
          <cx:pt idx="1117">20</cx:pt>
          <cx:pt idx="1118">20</cx:pt>
          <cx:pt idx="1119">20</cx:pt>
          <cx:pt idx="1120">20</cx:pt>
          <cx:pt idx="1121">20</cx:pt>
          <cx:pt idx="1122">20</cx:pt>
          <cx:pt idx="1123">20</cx:pt>
          <cx:pt idx="1124">20</cx:pt>
          <cx:pt idx="1125">20</cx:pt>
          <cx:pt idx="1126">20</cx:pt>
          <cx:pt idx="1127">20</cx:pt>
          <cx:pt idx="1128">20</cx:pt>
          <cx:pt idx="1129">20</cx:pt>
          <cx:pt idx="1130">20</cx:pt>
          <cx:pt idx="1131">20</cx:pt>
          <cx:pt idx="1132">20</cx:pt>
          <cx:pt idx="1133">20</cx:pt>
          <cx:pt idx="1134">20</cx:pt>
          <cx:pt idx="1135">20</cx:pt>
          <cx:pt idx="1136">20</cx:pt>
          <cx:pt idx="1137">20</cx:pt>
          <cx:pt idx="1138">20</cx:pt>
          <cx:pt idx="1139">20</cx:pt>
          <cx:pt idx="1140">20</cx:pt>
          <cx:pt idx="1141">20</cx:pt>
          <cx:pt idx="1142">20</cx:pt>
          <cx:pt idx="1143">20</cx:pt>
          <cx:pt idx="1144">20</cx:pt>
          <cx:pt idx="1145">20</cx:pt>
          <cx:pt idx="1146">20</cx:pt>
          <cx:pt idx="1147">20</cx:pt>
          <cx:pt idx="1148">20</cx:pt>
          <cx:pt idx="1149">19</cx:pt>
          <cx:pt idx="1150">19</cx:pt>
          <cx:pt idx="1151">19</cx:pt>
          <cx:pt idx="1152">19</cx:pt>
          <cx:pt idx="1153">19</cx:pt>
          <cx:pt idx="1154">19</cx:pt>
          <cx:pt idx="1155">19</cx:pt>
          <cx:pt idx="1156">19</cx:pt>
          <cx:pt idx="1157">19</cx:pt>
          <cx:pt idx="1158">19</cx:pt>
          <cx:pt idx="1159">19</cx:pt>
          <cx:pt idx="1160">18</cx:pt>
          <cx:pt idx="1161">18</cx:pt>
          <cx:pt idx="1162">18</cx:pt>
          <cx:pt idx="1163">18</cx:pt>
          <cx:pt idx="1164">18</cx:pt>
          <cx:pt idx="1165">18</cx:pt>
          <cx:pt idx="1166">18</cx:pt>
          <cx:pt idx="1167">18</cx:pt>
          <cx:pt idx="1168">18</cx:pt>
          <cx:pt idx="1169">18</cx:pt>
          <cx:pt idx="1170">18</cx:pt>
          <cx:pt idx="1171">18</cx:pt>
          <cx:pt idx="1172">18</cx:pt>
          <cx:pt idx="1173">18</cx:pt>
          <cx:pt idx="1174">18</cx:pt>
          <cx:pt idx="1175">18</cx:pt>
          <cx:pt idx="1176">18</cx:pt>
          <cx:pt idx="1177">18</cx:pt>
          <cx:pt idx="1178">18</cx:pt>
          <cx:pt idx="1179">18</cx:pt>
          <cx:pt idx="1180">18</cx:pt>
          <cx:pt idx="1181">18</cx:pt>
          <cx:pt idx="1182">18</cx:pt>
          <cx:pt idx="1183">18</cx:pt>
          <cx:pt idx="1184">18</cx:pt>
          <cx:pt idx="1185">18</cx:pt>
          <cx:pt idx="1186">18</cx:pt>
          <cx:pt idx="1187">18</cx:pt>
          <cx:pt idx="1188">18</cx:pt>
          <cx:pt idx="1189">18</cx:pt>
          <cx:pt idx="1190">18</cx:pt>
          <cx:pt idx="1191">18</cx:pt>
          <cx:pt idx="1192">18</cx:pt>
          <cx:pt idx="1193">18</cx:pt>
          <cx:pt idx="1194">18</cx:pt>
          <cx:pt idx="1195">18</cx:pt>
          <cx:pt idx="1196">18</cx:pt>
          <cx:pt idx="1197">18</cx:pt>
          <cx:pt idx="1198">18</cx:pt>
          <cx:pt idx="1199">18</cx:pt>
          <cx:pt idx="1200">18</cx:pt>
          <cx:pt idx="1201">18</cx:pt>
          <cx:pt idx="1202">18</cx:pt>
          <cx:pt idx="1203">18</cx:pt>
          <cx:pt idx="1204">18</cx:pt>
          <cx:pt idx="1205">18</cx:pt>
          <cx:pt idx="1206">17</cx:pt>
          <cx:pt idx="1207">17</cx:pt>
          <cx:pt idx="1208">17</cx:pt>
          <cx:pt idx="1209">17</cx:pt>
          <cx:pt idx="1210">17</cx:pt>
          <cx:pt idx="1211">17</cx:pt>
          <cx:pt idx="1212">17</cx:pt>
          <cx:pt idx="1213">17</cx:pt>
          <cx:pt idx="1214">17</cx:pt>
          <cx:pt idx="1215">17</cx:pt>
          <cx:pt idx="1216">17</cx:pt>
          <cx:pt idx="1217">17</cx:pt>
          <cx:pt idx="1218">17</cx:pt>
          <cx:pt idx="1219">17</cx:pt>
          <cx:pt idx="1220">17</cx:pt>
          <cx:pt idx="1221">17</cx:pt>
          <cx:pt idx="1222">17</cx:pt>
          <cx:pt idx="1223">17</cx:pt>
          <cx:pt idx="1224">17</cx:pt>
          <cx:pt idx="1225">17</cx:pt>
          <cx:pt idx="1226">17</cx:pt>
          <cx:pt idx="1227">17</cx:pt>
          <cx:pt idx="1228">17</cx:pt>
          <cx:pt idx="1229">17</cx:pt>
          <cx:pt idx="1230">17</cx:pt>
          <cx:pt idx="1231">16</cx:pt>
          <cx:pt idx="1232">16</cx:pt>
          <cx:pt idx="1233">16</cx:pt>
          <cx:pt idx="1234">16</cx:pt>
          <cx:pt idx="1235">16</cx:pt>
          <cx:pt idx="1236">16</cx:pt>
          <cx:pt idx="1237">16</cx:pt>
          <cx:pt idx="1238">16</cx:pt>
          <cx:pt idx="1239">16</cx:pt>
          <cx:pt idx="1240">16</cx:pt>
          <cx:pt idx="1241">16</cx:pt>
          <cx:pt idx="1242">16</cx:pt>
          <cx:pt idx="1243">16</cx:pt>
          <cx:pt idx="1244">16</cx:pt>
          <cx:pt idx="1245">16</cx:pt>
          <cx:pt idx="1246">16</cx:pt>
          <cx:pt idx="1247">16</cx:pt>
          <cx:pt idx="1248">16</cx:pt>
          <cx:pt idx="1249">16</cx:pt>
          <cx:pt idx="1250">16</cx:pt>
          <cx:pt idx="1251">16</cx:pt>
          <cx:pt idx="1252">16</cx:pt>
          <cx:pt idx="1253">16</cx:pt>
          <cx:pt idx="1254">16</cx:pt>
          <cx:pt idx="1255">15</cx:pt>
          <cx:pt idx="1256">15</cx:pt>
          <cx:pt idx="1257">15</cx:pt>
          <cx:pt idx="1258">15</cx:pt>
          <cx:pt idx="1259">15</cx:pt>
          <cx:pt idx="1260">15</cx:pt>
          <cx:pt idx="1261">15</cx:pt>
          <cx:pt idx="1262">15</cx:pt>
          <cx:pt idx="1263">15</cx:pt>
          <cx:pt idx="1264">15</cx:pt>
          <cx:pt idx="1265">15</cx:pt>
          <cx:pt idx="1266">15</cx:pt>
          <cx:pt idx="1267">15</cx:pt>
          <cx:pt idx="1268">15</cx:pt>
          <cx:pt idx="1269">15</cx:pt>
          <cx:pt idx="1270">15</cx:pt>
          <cx:pt idx="1271">15</cx:pt>
          <cx:pt idx="1272">15</cx:pt>
          <cx:pt idx="1273">15</cx:pt>
          <cx:pt idx="1274">15</cx:pt>
          <cx:pt idx="1275">15</cx:pt>
          <cx:pt idx="1276">15</cx:pt>
          <cx:pt idx="1277">15</cx:pt>
          <cx:pt idx="1278">15</cx:pt>
          <cx:pt idx="1279">15</cx:pt>
          <cx:pt idx="1280">15</cx:pt>
          <cx:pt idx="1281">15</cx:pt>
          <cx:pt idx="1282">15</cx:pt>
          <cx:pt idx="1283">15</cx:pt>
          <cx:pt idx="1284">15</cx:pt>
          <cx:pt idx="1285">15</cx:pt>
          <cx:pt idx="1286">15</cx:pt>
          <cx:pt idx="1287">15</cx:pt>
          <cx:pt idx="1288">15</cx:pt>
          <cx:pt idx="1289">15</cx:pt>
          <cx:pt idx="1290">15</cx:pt>
          <cx:pt idx="1291">15</cx:pt>
          <cx:pt idx="1292">15</cx:pt>
          <cx:pt idx="1293">15</cx:pt>
          <cx:pt idx="1294">15</cx:pt>
          <cx:pt idx="1295">14</cx:pt>
          <cx:pt idx="1296">14</cx:pt>
          <cx:pt idx="1297">14</cx:pt>
          <cx:pt idx="1298">14</cx:pt>
          <cx:pt idx="1299">14</cx:pt>
          <cx:pt idx="1300">14</cx:pt>
          <cx:pt idx="1301">14</cx:pt>
          <cx:pt idx="1302">14</cx:pt>
          <cx:pt idx="1303">14</cx:pt>
          <cx:pt idx="1304">13</cx:pt>
          <cx:pt idx="1305">13</cx:pt>
          <cx:pt idx="1306">13</cx:pt>
          <cx:pt idx="1307">13</cx:pt>
          <cx:pt idx="1308">13</cx:pt>
          <cx:pt idx="1309">13</cx:pt>
          <cx:pt idx="1310">13</cx:pt>
          <cx:pt idx="1311">13</cx:pt>
          <cx:pt idx="1312">13</cx:pt>
          <cx:pt idx="1313">13</cx:pt>
          <cx:pt idx="1314">13</cx:pt>
          <cx:pt idx="1315">13</cx:pt>
          <cx:pt idx="1316">12</cx:pt>
          <cx:pt idx="1317">12</cx:pt>
          <cx:pt idx="1318">12</cx:pt>
          <cx:pt idx="1319">12</cx:pt>
          <cx:pt idx="1320">12</cx:pt>
          <cx:pt idx="1321">12</cx:pt>
          <cx:pt idx="1322">12</cx:pt>
          <cx:pt idx="1323">12</cx:pt>
          <cx:pt idx="1324">12</cx:pt>
          <cx:pt idx="1325">12</cx:pt>
          <cx:pt idx="1326">12</cx:pt>
          <cx:pt idx="1327">12</cx:pt>
          <cx:pt idx="1328">12</cx:pt>
          <cx:pt idx="1329">12</cx:pt>
          <cx:pt idx="1330">12</cx:pt>
          <cx:pt idx="1331">12</cx:pt>
          <cx:pt idx="1332">11</cx:pt>
          <cx:pt idx="1333">11</cx:pt>
          <cx:pt idx="1334">11</cx:pt>
          <cx:pt idx="1335">11</cx:pt>
          <cx:pt idx="1336">11</cx:pt>
          <cx:pt idx="1337">11</cx:pt>
          <cx:pt idx="1338">11</cx:pt>
          <cx:pt idx="1339">11</cx:pt>
          <cx:pt idx="1340">11</cx:pt>
          <cx:pt idx="1341">11</cx:pt>
          <cx:pt idx="1342">11</cx:pt>
          <cx:pt idx="1343">11</cx:pt>
          <cx:pt idx="1344">11</cx:pt>
          <cx:pt idx="1345">11</cx:pt>
          <cx:pt idx="1346">11</cx:pt>
          <cx:pt idx="1347">10</cx:pt>
          <cx:pt idx="1348">10</cx:pt>
          <cx:pt idx="1349">10</cx:pt>
          <cx:pt idx="1350">10</cx:pt>
          <cx:pt idx="1351">10</cx:pt>
          <cx:pt idx="1352">10</cx:pt>
          <cx:pt idx="1353">10</cx:pt>
          <cx:pt idx="1354">10</cx:pt>
          <cx:pt idx="1355">10</cx:pt>
          <cx:pt idx="1356">10</cx:pt>
          <cx:pt idx="1357">10</cx:pt>
          <cx:pt idx="1358">10</cx:pt>
          <cx:pt idx="1359">10</cx:pt>
          <cx:pt idx="1360">10</cx:pt>
          <cx:pt idx="1361">10</cx:pt>
          <cx:pt idx="1362">10</cx:pt>
          <cx:pt idx="1363">10</cx:pt>
          <cx:pt idx="1364">10</cx:pt>
          <cx:pt idx="1365">9</cx:pt>
          <cx:pt idx="1366">9</cx:pt>
          <cx:pt idx="1367">9</cx:pt>
          <cx:pt idx="1368">9</cx:pt>
          <cx:pt idx="1369">9</cx:pt>
          <cx:pt idx="1370">9</cx:pt>
          <cx:pt idx="1371">9</cx:pt>
          <cx:pt idx="1372">9</cx:pt>
          <cx:pt idx="1373">9</cx:pt>
          <cx:pt idx="1374">9</cx:pt>
          <cx:pt idx="1375">9</cx:pt>
          <cx:pt idx="1376">9</cx:pt>
          <cx:pt idx="1377">9</cx:pt>
          <cx:pt idx="1378">8</cx:pt>
          <cx:pt idx="1379">8</cx:pt>
          <cx:pt idx="1380">8</cx:pt>
          <cx:pt idx="1381">8</cx:pt>
          <cx:pt idx="1382">8</cx:pt>
          <cx:pt idx="1383">8</cx:pt>
          <cx:pt idx="1384">8</cx:pt>
          <cx:pt idx="1385">8</cx:pt>
          <cx:pt idx="1386">8</cx:pt>
          <cx:pt idx="1387">7</cx:pt>
          <cx:pt idx="1388">7</cx:pt>
          <cx:pt idx="1389">7</cx:pt>
          <cx:pt idx="1390">7</cx:pt>
          <cx:pt idx="1391">7</cx:pt>
          <cx:pt idx="1392">7</cx:pt>
          <cx:pt idx="1393">7</cx:pt>
          <cx:pt idx="1394">6</cx:pt>
          <cx:pt idx="1395">6</cx:pt>
          <cx:pt idx="1396">6</cx:pt>
          <cx:pt idx="1397">5</cx:pt>
          <cx:pt idx="1398">5</cx:pt>
          <cx:pt idx="1399">5</cx:pt>
          <cx:pt idx="1400">5</cx:pt>
          <cx:pt idx="1401">5</cx:pt>
          <cx:pt idx="1402">4</cx:pt>
          <cx:pt idx="1403">4</cx:pt>
          <cx:pt idx="1404">4</cx:pt>
        </cx:lvl>
      </cx:numDim>
    </cx:data>
  </cx:chartData>
  <cx:chart>
    <cx:title pos="t" align="ctr" overlay="0">
      <cx:tx>
        <cx:txData>
          <cx:v>IBU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rgbClr val="FF0000"/>
              </a:solidFill>
            </a:defRPr>
          </a:pPr>
          <a:r>
            <a:rPr lang="en-US" sz="1400" b="0" i="0" u="none" strike="noStrike" baseline="0">
              <a:solidFill>
                <a:srgbClr val="FF0000"/>
              </a:solidFill>
              <a:latin typeface="Calibri" panose="020F0502020204030204"/>
            </a:rPr>
            <a:t>IBU</a:t>
          </a:r>
        </a:p>
      </cx:txPr>
    </cx:title>
    <cx:plotArea>
      <cx:plotAreaRegion>
        <cx:plotSurface>
          <cx:spPr>
            <a:ln>
              <a:solidFill>
                <a:srgbClr val="FF0000"/>
              </a:solidFill>
            </a:ln>
          </cx:spPr>
        </cx:plotSurface>
        <cx:series layoutId="boxWhisker" uniqueId="{6B82CCB6-D9F9-4369-A846-612BA617C5D2}">
          <cx:tx>
            <cx:txData>
              <cx:f>ABV_Sum!$E$2</cx:f>
              <cx:v>IBU</cx:v>
            </cx:txData>
          </cx:tx>
          <cx:spPr>
            <a:solidFill>
              <a:srgbClr val="FF0000"/>
            </a:solidFill>
            <a:ln>
              <a:solidFill>
                <a:srgbClr val="FF0000"/>
              </a:solidFill>
            </a:ln>
          </cx:spPr>
          <cx:dataId val="0"/>
          <cx:layoutPr>
            <cx:visibility meanLine="1" meanMarker="1" nonoutliers="0" outliers="1"/>
            <cx:statistics quartileMethod="exclusive"/>
          </cx:layoutPr>
        </cx:series>
      </cx:plotAreaRegion>
      <cx:axis id="0">
        <cx:catScaling gapWidth="1"/>
        <cx:tickLabels/>
        <cx:spPr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  <cx:spPr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FF0000"/>
                </a:solidFill>
              </a:defRPr>
            </a:pPr>
            <a:endParaRPr lang="en-US" sz="900" b="0" i="0" u="none" strike="noStrike" baseline="0">
              <a:solidFill>
                <a:srgbClr val="FF0000"/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food&#10;&#10;Description automatically generated">
            <a:extLst>
              <a:ext uri="{FF2B5EF4-FFF2-40B4-BE49-F238E27FC236}">
                <a16:creationId xmlns:a16="http://schemas.microsoft.com/office/drawing/2014/main" id="{9477242C-12BF-4AA1-A158-5F74B0A6E5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 rot="3584653">
            <a:off x="2647705" y="1154843"/>
            <a:ext cx="2781491" cy="36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1" fontAlgn="base" hangingPunct="1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1" fontAlgn="base" hangingPunct="1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1" fontAlgn="base" hangingPunct="1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1" fontAlgn="base" hangingPunct="1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1" fontAlgn="base" hangingPunct="1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nchillin1981/CaseStudy1_Matt_Paritosh" TargetMode="External"/><Relationship Id="rId2" Type="http://schemas.openxmlformats.org/officeDocument/2006/relationships/hyperlink" Target="https://youtu.be/k3RoraALpD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548122"/>
            <a:ext cx="4543044" cy="2391713"/>
          </a:xfrm>
        </p:spPr>
        <p:txBody>
          <a:bodyPr>
            <a:normAutofit/>
          </a:bodyPr>
          <a:lstStyle/>
          <a:p>
            <a:r>
              <a:rPr lang="en-US" dirty="0"/>
              <a:t>Beers</a:t>
            </a:r>
            <a:br>
              <a:rPr lang="en-US" dirty="0"/>
            </a:br>
            <a:r>
              <a:rPr lang="en-US" dirty="0"/>
              <a:t>		and</a:t>
            </a:r>
            <a:br>
              <a:rPr lang="en-US" dirty="0"/>
            </a:br>
            <a:r>
              <a:rPr lang="en-US" dirty="0"/>
              <a:t>			 Breweries 								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MSDS 6306: Doing Data Science 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Case Study1 by: Paritosh Rai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5FF76C-DB13-48A0-A35D-673C19D3F563}"/>
              </a:ext>
            </a:extLst>
          </p:cNvPr>
          <p:cNvSpPr txBox="1">
            <a:spLocks/>
          </p:cNvSpPr>
          <p:nvPr/>
        </p:nvSpPr>
        <p:spPr bwMode="auto">
          <a:xfrm>
            <a:off x="4878175" y="3710719"/>
            <a:ext cx="1621863" cy="34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92881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675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5763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9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78644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525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Link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24969B-4D6C-49D6-9897-B46B64C02B54}"/>
              </a:ext>
            </a:extLst>
          </p:cNvPr>
          <p:cNvSpPr txBox="1">
            <a:spLocks/>
          </p:cNvSpPr>
          <p:nvPr/>
        </p:nvSpPr>
        <p:spPr bwMode="auto">
          <a:xfrm>
            <a:off x="7138143" y="3714512"/>
            <a:ext cx="1621863" cy="34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92881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675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5763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9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78644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525" indent="0" algn="l" defTabSz="3857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hlinkClick r:id="rId3"/>
              </a:rPr>
              <a:t>GitHub Link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C19-4A8D-47D1-A9B5-42D359B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6E94-2E75-43F6-934E-B64BA3988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24" y="1115736"/>
            <a:ext cx="6859889" cy="4027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Team reviewed the database of 2410 US craft Beer and Breweries:</a:t>
            </a:r>
          </a:p>
          <a:p>
            <a:pPr marL="0" indent="0">
              <a:buNone/>
            </a:pPr>
            <a:endParaRPr lang="en-US" sz="1800" dirty="0"/>
          </a:p>
          <a:p>
            <a:pPr>
              <a:buSzPct val="150000"/>
              <a:buBlip>
                <a:blip r:embed="rId2"/>
              </a:buBlip>
            </a:pPr>
            <a:r>
              <a:rPr lang="en-US" sz="1800" dirty="0"/>
              <a:t>Looked at number of Breweries and their locations (States)</a:t>
            </a:r>
          </a:p>
          <a:p>
            <a:pPr>
              <a:buSzPct val="150000"/>
              <a:buBlip>
                <a:blip r:embed="rId2"/>
              </a:buBlip>
            </a:pPr>
            <a:endParaRPr lang="en-US" sz="1800" dirty="0"/>
          </a:p>
          <a:p>
            <a:pPr>
              <a:buSzPct val="150000"/>
              <a:buBlip>
                <a:blip r:embed="rId2"/>
              </a:buBlip>
            </a:pPr>
            <a:r>
              <a:rPr lang="en-US" sz="1800" dirty="0"/>
              <a:t>Reviewed the alcohol content (ABV) and bitterness (IBU) of beers across the state</a:t>
            </a:r>
          </a:p>
          <a:p>
            <a:pPr>
              <a:buSzPct val="150000"/>
              <a:buBlip>
                <a:blip r:embed="rId2"/>
              </a:buBlip>
            </a:pPr>
            <a:endParaRPr lang="en-US" sz="1800" dirty="0"/>
          </a:p>
          <a:p>
            <a:pPr>
              <a:buSzPct val="150000"/>
              <a:buBlip>
                <a:blip r:embed="rId2"/>
              </a:buBlip>
            </a:pPr>
            <a:r>
              <a:rPr lang="en-US" sz="1800" dirty="0"/>
              <a:t>Identified the beer with maximum alcoholic content (ABV) and Beer with maximum bitterness (IBU)</a:t>
            </a:r>
          </a:p>
          <a:p>
            <a:pPr>
              <a:buSzPct val="150000"/>
              <a:buBlip>
                <a:blip r:embed="rId2"/>
              </a:buBlip>
            </a:pPr>
            <a:endParaRPr lang="en-US" sz="1800" dirty="0"/>
          </a:p>
          <a:p>
            <a:pPr>
              <a:buSzPct val="150000"/>
              <a:buBlip>
                <a:blip r:embed="rId2"/>
              </a:buBlip>
            </a:pPr>
            <a:r>
              <a:rPr lang="en-US" sz="1800" dirty="0"/>
              <a:t>Summarized the details of ABV(Alcohol by volume)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366C6-91AB-4834-91F6-623160F2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84" y="43262"/>
            <a:ext cx="1072474" cy="10724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335E9-7831-4351-BE81-CBFA4EE7A294}"/>
              </a:ext>
            </a:extLst>
          </p:cNvPr>
          <p:cNvSpPr/>
          <p:nvPr/>
        </p:nvSpPr>
        <p:spPr>
          <a:xfrm>
            <a:off x="422979" y="910005"/>
            <a:ext cx="6956456" cy="3991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Breweries per States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9AA71C-1C61-46DD-B41D-EB2742F10943}"/>
              </a:ext>
            </a:extLst>
          </p:cNvPr>
          <p:cNvSpPr/>
          <p:nvPr/>
        </p:nvSpPr>
        <p:spPr>
          <a:xfrm>
            <a:off x="197827" y="2787161"/>
            <a:ext cx="4374173" cy="2259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85397-8004-4CC1-84F5-EDFEAFCF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77" y="995049"/>
            <a:ext cx="3742340" cy="22514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7EEC3-C00D-43A7-9363-8C4E4E142DB5}"/>
              </a:ext>
            </a:extLst>
          </p:cNvPr>
          <p:cNvSpPr/>
          <p:nvPr/>
        </p:nvSpPr>
        <p:spPr>
          <a:xfrm>
            <a:off x="5418230" y="590550"/>
            <a:ext cx="3516982" cy="55391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Breweries Across US States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DA1D6-70B1-473F-A6E2-92752BCBFF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99976" y="2870686"/>
            <a:ext cx="4066515" cy="21760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0D031F-0C19-4FDE-88F6-3EB95BB29B1B}"/>
              </a:ext>
            </a:extLst>
          </p:cNvPr>
          <p:cNvSpPr/>
          <p:nvPr/>
        </p:nvSpPr>
        <p:spPr>
          <a:xfrm>
            <a:off x="813991" y="2870686"/>
            <a:ext cx="3516982" cy="5539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Breweries counts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Across US States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5AB73B-F30E-4AA5-8165-7D9F77DCBE52}"/>
              </a:ext>
            </a:extLst>
          </p:cNvPr>
          <p:cNvSpPr/>
          <p:nvPr/>
        </p:nvSpPr>
        <p:spPr>
          <a:xfrm>
            <a:off x="197827" y="835269"/>
            <a:ext cx="4941396" cy="1789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50000"/>
              <a:buBlip>
                <a:blip r:embed="rId4"/>
              </a:buBlip>
            </a:pPr>
            <a:r>
              <a:rPr lang="en-US" dirty="0">
                <a:solidFill>
                  <a:schemeClr val="tx1"/>
                </a:solidFill>
              </a:rPr>
              <a:t>Max number of Breweries are in Colorado (47)</a:t>
            </a:r>
          </a:p>
          <a:p>
            <a:pPr marL="285750" indent="-285750">
              <a:buSzPct val="150000"/>
              <a:buBlip>
                <a:blip r:embed="rId4"/>
              </a:buBlip>
            </a:pPr>
            <a:r>
              <a:rPr lang="en-US" dirty="0">
                <a:solidFill>
                  <a:schemeClr val="tx1"/>
                </a:solidFill>
              </a:rPr>
              <a:t>Min number of Breweries are in DC(1),ND(1),SD(1) and WV(1)</a:t>
            </a:r>
          </a:p>
          <a:p>
            <a:pPr marL="285750" indent="-285750">
              <a:buSzPct val="150000"/>
              <a:buBlip>
                <a:blip r:embed="rId4"/>
              </a:buBlip>
            </a:pPr>
            <a:r>
              <a:rPr lang="en-US" dirty="0">
                <a:solidFill>
                  <a:schemeClr val="tx1"/>
                </a:solidFill>
              </a:rPr>
              <a:t>MO ranks 21 with 9 Breweries (HQ of Budweiser)</a:t>
            </a:r>
          </a:p>
          <a:p>
            <a:pPr marL="285750" indent="-285750">
              <a:buSzPct val="150000"/>
              <a:buBlip>
                <a:blip r:embed="rId4"/>
              </a:buBlip>
            </a:pPr>
            <a:r>
              <a:rPr lang="en-US" dirty="0">
                <a:solidFill>
                  <a:schemeClr val="tx1"/>
                </a:solidFill>
              </a:rPr>
              <a:t>80% of Breweries are located in ~40% of states(22 of 51 states) </a:t>
            </a:r>
          </a:p>
          <a:p>
            <a:pPr marL="285750" indent="-285750">
              <a:buSzPct val="150000"/>
              <a:buBlip>
                <a:blip r:embed="rId4"/>
              </a:buBlip>
            </a:pPr>
            <a:r>
              <a:rPr lang="en-US" dirty="0">
                <a:solidFill>
                  <a:schemeClr val="tx1"/>
                </a:solidFill>
              </a:rPr>
              <a:t>TX holds 5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rank with 28 Breweries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E68378-BF30-4F56-BAAF-1B542EF7381C}"/>
              </a:ext>
            </a:extLst>
          </p:cNvPr>
          <p:cNvSpPr/>
          <p:nvPr/>
        </p:nvSpPr>
        <p:spPr>
          <a:xfrm>
            <a:off x="5205106" y="404447"/>
            <a:ext cx="3873011" cy="3068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E0C5E-52F7-45CB-B868-19E1684C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149" y="3563083"/>
            <a:ext cx="1213869" cy="1490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87E522-FB58-4F27-A4FB-D5783BC666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839002" y="3530115"/>
            <a:ext cx="2142339" cy="11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603C88-89D5-48E3-AAE0-F925891B2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97" y="2020106"/>
            <a:ext cx="3602240" cy="2036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9F4513-C72D-4074-BE2D-5F1F6BF3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27" y="3593504"/>
            <a:ext cx="618852" cy="1429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5F394-2F5F-43B0-BE3D-F2FD2FDE0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1" y="3171825"/>
            <a:ext cx="3692611" cy="1881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059811"/>
          </a:xfrm>
        </p:spPr>
        <p:txBody>
          <a:bodyPr/>
          <a:lstStyle/>
          <a:p>
            <a:r>
              <a:rPr lang="en-US" dirty="0"/>
              <a:t>Median Alcohol Content of Beers (ABV)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7EEC3-C00D-43A7-9363-8C4E4E142DB5}"/>
              </a:ext>
            </a:extLst>
          </p:cNvPr>
          <p:cNvSpPr/>
          <p:nvPr/>
        </p:nvSpPr>
        <p:spPr>
          <a:xfrm>
            <a:off x="5418230" y="1407099"/>
            <a:ext cx="3516982" cy="55391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Median ABV across US States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0D031F-0C19-4FDE-88F6-3EB95BB29B1B}"/>
              </a:ext>
            </a:extLst>
          </p:cNvPr>
          <p:cNvSpPr/>
          <p:nvPr/>
        </p:nvSpPr>
        <p:spPr>
          <a:xfrm>
            <a:off x="813991" y="2870687"/>
            <a:ext cx="3516982" cy="32971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Median ABV of Beer across US States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E68378-BF30-4F56-BAAF-1B542EF7381C}"/>
              </a:ext>
            </a:extLst>
          </p:cNvPr>
          <p:cNvSpPr/>
          <p:nvPr/>
        </p:nvSpPr>
        <p:spPr>
          <a:xfrm>
            <a:off x="5205106" y="1144465"/>
            <a:ext cx="3873011" cy="3068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9AA71C-1C61-46DD-B41D-EB2742F10943}"/>
              </a:ext>
            </a:extLst>
          </p:cNvPr>
          <p:cNvSpPr/>
          <p:nvPr/>
        </p:nvSpPr>
        <p:spPr>
          <a:xfrm>
            <a:off x="197827" y="2787161"/>
            <a:ext cx="4374173" cy="2304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5421D3-E148-460B-896C-8CA0979B07B1}"/>
              </a:ext>
            </a:extLst>
          </p:cNvPr>
          <p:cNvSpPr/>
          <p:nvPr/>
        </p:nvSpPr>
        <p:spPr>
          <a:xfrm>
            <a:off x="6100763" y="792252"/>
            <a:ext cx="2207418" cy="267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ABV: Alcohol by Volume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5AB73B-F30E-4AA5-8165-7D9F77DCBE52}"/>
              </a:ext>
            </a:extLst>
          </p:cNvPr>
          <p:cNvSpPr/>
          <p:nvPr/>
        </p:nvSpPr>
        <p:spPr>
          <a:xfrm>
            <a:off x="197826" y="835270"/>
            <a:ext cx="4924699" cy="1736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State with highest median ABV is DC (6.25%)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State with lowest median ABV is UT (4.00%)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MO ranks 44 with 5.2% ABV (HQ of Budweiser)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Median range across US is 2.25%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TX holds 38 rank with 5.5% of ABV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Lee Hill Series (CO Med:6.05%) has highest ABV (12.8%)</a:t>
            </a:r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en-US" dirty="0">
                <a:solidFill>
                  <a:schemeClr val="tx1"/>
                </a:solidFill>
              </a:rPr>
              <a:t>Scotty K NA of CA (CA Med: 5.8%)has lowest ABV (0.1%)</a:t>
            </a:r>
          </a:p>
        </p:txBody>
      </p:sp>
    </p:spTree>
    <p:extLst>
      <p:ext uri="{BB962C8B-B14F-4D97-AF65-F5344CB8AC3E}">
        <p14:creationId xmlns:p14="http://schemas.microsoft.com/office/powerpoint/2010/main" val="10695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583FD-1687-4F4E-A68A-6B6F4CFE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1603773"/>
            <a:ext cx="3686175" cy="2530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Median of International Bitterness Unit of Beers (IBU)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7EEC3-C00D-43A7-9363-8C4E4E142DB5}"/>
              </a:ext>
            </a:extLst>
          </p:cNvPr>
          <p:cNvSpPr/>
          <p:nvPr/>
        </p:nvSpPr>
        <p:spPr>
          <a:xfrm>
            <a:off x="5418229" y="1260653"/>
            <a:ext cx="3516982" cy="343120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Median IBU across US States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0D031F-0C19-4FDE-88F6-3EB95BB29B1B}"/>
              </a:ext>
            </a:extLst>
          </p:cNvPr>
          <p:cNvSpPr/>
          <p:nvPr/>
        </p:nvSpPr>
        <p:spPr>
          <a:xfrm>
            <a:off x="813991" y="2870686"/>
            <a:ext cx="3516982" cy="36186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Median IBU of Beer across US States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E68378-BF30-4F56-BAAF-1B542EF7381C}"/>
              </a:ext>
            </a:extLst>
          </p:cNvPr>
          <p:cNvSpPr/>
          <p:nvPr/>
        </p:nvSpPr>
        <p:spPr>
          <a:xfrm>
            <a:off x="5230082" y="1144465"/>
            <a:ext cx="3848035" cy="3068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5AB73B-F30E-4AA5-8165-7D9F77DCBE52}"/>
              </a:ext>
            </a:extLst>
          </p:cNvPr>
          <p:cNvSpPr/>
          <p:nvPr/>
        </p:nvSpPr>
        <p:spPr>
          <a:xfrm>
            <a:off x="208789" y="835269"/>
            <a:ext cx="4853410" cy="1789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State with highest median IBU is ME (61)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State with lowest median IBU is WI (19)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MO ranks 44 with 24 IBU (HQ of Budweiser)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Median IBU range across US is 42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TX holds 33 rank with 33 with 33 IBU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Bitter Bitch Imperial of OR (OR Med:40) has highest IBU (138)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Summer Solstice of CA (CA Med: 42) has lowest IBU (4)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13C9C-A630-4F5C-A527-372F9D9E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17" y="3259729"/>
            <a:ext cx="4196952" cy="17444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9AA71C-1C61-46DD-B41D-EB2742F10943}"/>
              </a:ext>
            </a:extLst>
          </p:cNvPr>
          <p:cNvSpPr/>
          <p:nvPr/>
        </p:nvSpPr>
        <p:spPr>
          <a:xfrm>
            <a:off x="197827" y="2787161"/>
            <a:ext cx="4374173" cy="2259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0F98-E6F5-491F-85A4-19232C384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419" y="4260850"/>
            <a:ext cx="886709" cy="8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893084"/>
          </a:xfrm>
        </p:spPr>
        <p:txBody>
          <a:bodyPr/>
          <a:lstStyle/>
          <a:p>
            <a:r>
              <a:rPr lang="en-US" dirty="0"/>
              <a:t>Summary of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D9C8-A64F-41FD-B4D8-155511B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321" y="804862"/>
            <a:ext cx="1000125" cy="35337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E5D276-87AA-44DA-AEC1-3B20559EC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7897"/>
              </p:ext>
            </p:extLst>
          </p:nvPr>
        </p:nvGraphicFramePr>
        <p:xfrm>
          <a:off x="458409" y="1071892"/>
          <a:ext cx="3084046" cy="16507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2023">
                  <a:extLst>
                    <a:ext uri="{9D8B030D-6E8A-4147-A177-3AD203B41FA5}">
                      <a16:colId xmlns:a16="http://schemas.microsoft.com/office/drawing/2014/main" val="1665129196"/>
                    </a:ext>
                  </a:extLst>
                </a:gridCol>
                <a:gridCol w="1542023">
                  <a:extLst>
                    <a:ext uri="{9D8B030D-6E8A-4147-A177-3AD203B41FA5}">
                      <a16:colId xmlns:a16="http://schemas.microsoft.com/office/drawing/2014/main" val="3398503565"/>
                    </a:ext>
                  </a:extLst>
                </a:gridCol>
              </a:tblGrid>
              <a:tr h="27873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0517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effectLst/>
                        </a:rPr>
                        <a:t>Min.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4012972779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1st Qu.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>
                          <a:effectLst/>
                        </a:rPr>
                        <a:t>0.05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15706024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effectLst/>
                        </a:rPr>
                        <a:t>Median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 dirty="0">
                          <a:effectLst/>
                        </a:rPr>
                        <a:t>0.056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587173297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3rd Qu.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>
                          <a:effectLst/>
                        </a:rPr>
                        <a:t>0.067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42726793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Max.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>
                          <a:effectLst/>
                        </a:rPr>
                        <a:t>0.128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168657317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NA’s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 dirty="0">
                          <a:effectLst/>
                        </a:rPr>
                        <a:t>62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3858607835"/>
                  </a:ext>
                </a:extLst>
              </a:tr>
              <a:tr h="195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effectLst/>
                        </a:rPr>
                        <a:t>Mean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u="none" strike="noStrike" dirty="0">
                          <a:effectLst/>
                        </a:rPr>
                        <a:t>0.059773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&amp;quot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39057656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C1B22B-7383-4D87-BA04-8C9ED7C68063}"/>
              </a:ext>
            </a:extLst>
          </p:cNvPr>
          <p:cNvSpPr/>
          <p:nvPr/>
        </p:nvSpPr>
        <p:spPr>
          <a:xfrm>
            <a:off x="317901" y="762334"/>
            <a:ext cx="3446025" cy="296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ABV Summary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00FBC1-4337-4700-A9A5-72AA7326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83886"/>
              </p:ext>
            </p:extLst>
          </p:nvPr>
        </p:nvGraphicFramePr>
        <p:xfrm>
          <a:off x="5459259" y="1090016"/>
          <a:ext cx="3084046" cy="1638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2023">
                  <a:extLst>
                    <a:ext uri="{9D8B030D-6E8A-4147-A177-3AD203B41FA5}">
                      <a16:colId xmlns:a16="http://schemas.microsoft.com/office/drawing/2014/main" val="1665129196"/>
                    </a:ext>
                  </a:extLst>
                </a:gridCol>
                <a:gridCol w="1542023">
                  <a:extLst>
                    <a:ext uri="{9D8B030D-6E8A-4147-A177-3AD203B41FA5}">
                      <a16:colId xmlns:a16="http://schemas.microsoft.com/office/drawing/2014/main" val="3398503565"/>
                    </a:ext>
                  </a:extLst>
                </a:gridCol>
              </a:tblGrid>
              <a:tr h="21996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0517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Min.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4.00000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4012972779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1st Qu.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21.00000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15706024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Median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35.00000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587173297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3rd Qu.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64.00000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42726793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Max.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138.00000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2168657317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NA’s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1005.00000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3858607835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Mean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dirty="0">
                          <a:effectLst/>
                        </a:rPr>
                        <a:t>42.71317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39057656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50CD5E-EDF5-4CBE-B6C9-B760239FE9E3}"/>
              </a:ext>
            </a:extLst>
          </p:cNvPr>
          <p:cNvSpPr/>
          <p:nvPr/>
        </p:nvSpPr>
        <p:spPr>
          <a:xfrm>
            <a:off x="5072062" y="773296"/>
            <a:ext cx="3446025" cy="296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IBU Summary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58AFF001-352A-404B-872B-4EE7FC9323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3035374"/>
                  </p:ext>
                </p:extLst>
              </p:nvPr>
            </p:nvGraphicFramePr>
            <p:xfrm>
              <a:off x="5180668" y="2757688"/>
              <a:ext cx="3645429" cy="19064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58AFF001-352A-404B-872B-4EE7FC9323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0668" y="2757688"/>
                <a:ext cx="3645429" cy="190646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5B084B2-868E-421D-BF6B-18283A624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59" y="2901407"/>
            <a:ext cx="3571537" cy="1619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4BE9DF-C110-4BA5-9261-83C30B1C623E}"/>
              </a:ext>
            </a:extLst>
          </p:cNvPr>
          <p:cNvSpPr txBox="1"/>
          <p:nvPr/>
        </p:nvSpPr>
        <p:spPr>
          <a:xfrm rot="16200000">
            <a:off x="-233584" y="3324453"/>
            <a:ext cx="83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ABV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E556E-4CA6-47B8-AC46-918B244FD7E9}"/>
              </a:ext>
            </a:extLst>
          </p:cNvPr>
          <p:cNvSpPr txBox="1"/>
          <p:nvPr/>
        </p:nvSpPr>
        <p:spPr>
          <a:xfrm rot="16200000">
            <a:off x="4745997" y="3405965"/>
            <a:ext cx="83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IBU</a:t>
            </a:r>
          </a:p>
        </p:txBody>
      </p:sp>
    </p:spTree>
    <p:extLst>
      <p:ext uri="{BB962C8B-B14F-4D97-AF65-F5344CB8AC3E}">
        <p14:creationId xmlns:p14="http://schemas.microsoft.com/office/powerpoint/2010/main" val="16513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943915"/>
          </a:xfrm>
        </p:spPr>
        <p:txBody>
          <a:bodyPr/>
          <a:lstStyle/>
          <a:p>
            <a:r>
              <a:rPr lang="en-US" dirty="0"/>
              <a:t>ABV vs. IBU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152B0E-2AB7-4B97-9574-206231C66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41087"/>
              </p:ext>
            </p:extLst>
          </p:nvPr>
        </p:nvGraphicFramePr>
        <p:xfrm>
          <a:off x="5323367" y="1056166"/>
          <a:ext cx="3434314" cy="219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132">
                  <a:extLst>
                    <a:ext uri="{9D8B030D-6E8A-4147-A177-3AD203B41FA5}">
                      <a16:colId xmlns:a16="http://schemas.microsoft.com/office/drawing/2014/main" val="1916030425"/>
                    </a:ext>
                  </a:extLst>
                </a:gridCol>
                <a:gridCol w="1143591">
                  <a:extLst>
                    <a:ext uri="{9D8B030D-6E8A-4147-A177-3AD203B41FA5}">
                      <a16:colId xmlns:a16="http://schemas.microsoft.com/office/drawing/2014/main" val="1040838332"/>
                    </a:ext>
                  </a:extLst>
                </a:gridCol>
                <a:gridCol w="1143591">
                  <a:extLst>
                    <a:ext uri="{9D8B030D-6E8A-4147-A177-3AD203B41FA5}">
                      <a16:colId xmlns:a16="http://schemas.microsoft.com/office/drawing/2014/main" val="69118740"/>
                    </a:ext>
                  </a:extLst>
                </a:gridCol>
              </a:tblGrid>
              <a:tr h="730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83554"/>
                  </a:ext>
                </a:extLst>
              </a:tr>
              <a:tr h="730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7390"/>
                  </a:ext>
                </a:extLst>
              </a:tr>
              <a:tr h="7301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91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65680D-7C43-4C41-A98D-092A2D3F52FC}"/>
              </a:ext>
            </a:extLst>
          </p:cNvPr>
          <p:cNvSpPr txBox="1"/>
          <p:nvPr/>
        </p:nvSpPr>
        <p:spPr>
          <a:xfrm>
            <a:off x="6106630" y="3352249"/>
            <a:ext cx="20449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Alcohol Content (ABV)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9CADB-5768-485A-8A49-B84E323EF646}"/>
              </a:ext>
            </a:extLst>
          </p:cNvPr>
          <p:cNvSpPr txBox="1"/>
          <p:nvPr/>
        </p:nvSpPr>
        <p:spPr>
          <a:xfrm rot="16200000">
            <a:off x="3952919" y="1798068"/>
            <a:ext cx="20449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Bitterness (IBU)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5981C-9FC8-4C2E-AF81-BCB86D7D326E}"/>
              </a:ext>
            </a:extLst>
          </p:cNvPr>
          <p:cNvSpPr txBox="1"/>
          <p:nvPr/>
        </p:nvSpPr>
        <p:spPr>
          <a:xfrm>
            <a:off x="6220043" y="3159040"/>
            <a:ext cx="5387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07929-CDFC-42CC-AB5F-9266D1FD5C5D}"/>
              </a:ext>
            </a:extLst>
          </p:cNvPr>
          <p:cNvSpPr txBox="1"/>
          <p:nvPr/>
        </p:nvSpPr>
        <p:spPr>
          <a:xfrm>
            <a:off x="7343552" y="3171815"/>
            <a:ext cx="5387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570C1-7021-40AD-B221-D9A6BAABECE6}"/>
              </a:ext>
            </a:extLst>
          </p:cNvPr>
          <p:cNvSpPr txBox="1"/>
          <p:nvPr/>
        </p:nvSpPr>
        <p:spPr>
          <a:xfrm>
            <a:off x="5064103" y="2377840"/>
            <a:ext cx="5387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5B180-9012-4C4F-9EF6-EF521A9CC2CA}"/>
              </a:ext>
            </a:extLst>
          </p:cNvPr>
          <p:cNvSpPr txBox="1"/>
          <p:nvPr/>
        </p:nvSpPr>
        <p:spPr>
          <a:xfrm>
            <a:off x="4984359" y="1666784"/>
            <a:ext cx="5387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C2CC3-B857-4E21-BB5C-94F8162B76C9}"/>
              </a:ext>
            </a:extLst>
          </p:cNvPr>
          <p:cNvSpPr txBox="1"/>
          <p:nvPr/>
        </p:nvSpPr>
        <p:spPr>
          <a:xfrm>
            <a:off x="5607460" y="2756601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F7165-BCE8-486A-A2DB-C910A551E6AA}"/>
              </a:ext>
            </a:extLst>
          </p:cNvPr>
          <p:cNvSpPr txBox="1"/>
          <p:nvPr/>
        </p:nvSpPr>
        <p:spPr>
          <a:xfrm>
            <a:off x="5653509" y="1966866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676B1-C186-4C8A-8D25-0ED2AF8B55A7}"/>
              </a:ext>
            </a:extLst>
          </p:cNvPr>
          <p:cNvSpPr txBox="1"/>
          <p:nvPr/>
        </p:nvSpPr>
        <p:spPr>
          <a:xfrm>
            <a:off x="5653509" y="1241484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3D5F3-13F9-4DDB-821E-3035FE1A4ACA}"/>
              </a:ext>
            </a:extLst>
          </p:cNvPr>
          <p:cNvSpPr txBox="1"/>
          <p:nvPr/>
        </p:nvSpPr>
        <p:spPr>
          <a:xfrm>
            <a:off x="6737492" y="2738487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DB38C-38E9-45C5-85A4-68F8FB30A366}"/>
              </a:ext>
            </a:extLst>
          </p:cNvPr>
          <p:cNvSpPr txBox="1"/>
          <p:nvPr/>
        </p:nvSpPr>
        <p:spPr>
          <a:xfrm>
            <a:off x="6792429" y="1993449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37115-A7BD-438D-B127-2C0A8E59A02F}"/>
              </a:ext>
            </a:extLst>
          </p:cNvPr>
          <p:cNvSpPr txBox="1"/>
          <p:nvPr/>
        </p:nvSpPr>
        <p:spPr>
          <a:xfrm>
            <a:off x="6794201" y="1242516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6A5B9-AC6B-4D55-9DC6-BF9E15174011}"/>
              </a:ext>
            </a:extLst>
          </p:cNvPr>
          <p:cNvSpPr txBox="1"/>
          <p:nvPr/>
        </p:nvSpPr>
        <p:spPr>
          <a:xfrm>
            <a:off x="7996216" y="1236600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2FB29-37BA-470A-A107-E2009F227B73}"/>
              </a:ext>
            </a:extLst>
          </p:cNvPr>
          <p:cNvSpPr txBox="1"/>
          <p:nvPr/>
        </p:nvSpPr>
        <p:spPr>
          <a:xfrm>
            <a:off x="7996216" y="2756601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08C26-DF92-48B8-AB1E-F29C33525C7D}"/>
              </a:ext>
            </a:extLst>
          </p:cNvPr>
          <p:cNvSpPr txBox="1"/>
          <p:nvPr/>
        </p:nvSpPr>
        <p:spPr>
          <a:xfrm>
            <a:off x="7996216" y="2001278"/>
            <a:ext cx="595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0DEC90-D024-488E-8CB5-8B9863B0A19C}"/>
              </a:ext>
            </a:extLst>
          </p:cNvPr>
          <p:cNvGrpSpPr/>
          <p:nvPr/>
        </p:nvGrpSpPr>
        <p:grpSpPr>
          <a:xfrm>
            <a:off x="72512" y="1181100"/>
            <a:ext cx="4608822" cy="3242044"/>
            <a:chOff x="72512" y="1181100"/>
            <a:chExt cx="4608822" cy="3242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BB8F11-83E7-4D8A-AE71-F9F43FAE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2" y="1181100"/>
              <a:ext cx="4608822" cy="324204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704F39-9972-49EF-92BD-67EE14296F1A}"/>
                </a:ext>
              </a:extLst>
            </p:cNvPr>
            <p:cNvCxnSpPr/>
            <p:nvPr/>
          </p:nvCxnSpPr>
          <p:spPr>
            <a:xfrm flipV="1">
              <a:off x="1389321" y="1888187"/>
              <a:ext cx="2530549" cy="2199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1AD822-C2A8-4DD4-BABC-AA5929380C18}"/>
              </a:ext>
            </a:extLst>
          </p:cNvPr>
          <p:cNvSpPr/>
          <p:nvPr/>
        </p:nvSpPr>
        <p:spPr>
          <a:xfrm>
            <a:off x="4536558" y="3639880"/>
            <a:ext cx="4607442" cy="10738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As ABV increase bitterness is predicted to increase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2/3 of beers are with low bitterness (&lt;50)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Only 2% of beers are with high bitterness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Beers have less than 10% ABV</a:t>
            </a:r>
          </a:p>
          <a:p>
            <a:pPr marL="285750" indent="-285750">
              <a:buSzPct val="150000"/>
              <a:buBlip>
                <a:blip r:embed="rId3"/>
              </a:buBlip>
            </a:pPr>
            <a:r>
              <a:rPr lang="en-US" dirty="0">
                <a:solidFill>
                  <a:schemeClr val="tx1"/>
                </a:solidFill>
              </a:rPr>
              <a:t>30% of beers are with medium bitterness and ABV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FA01EF-E2AA-4CCC-B293-12DC4F151BF7}"/>
              </a:ext>
            </a:extLst>
          </p:cNvPr>
          <p:cNvSpPr/>
          <p:nvPr/>
        </p:nvSpPr>
        <p:spPr>
          <a:xfrm>
            <a:off x="5422165" y="751924"/>
            <a:ext cx="3298642" cy="287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ABV and IBU Matrix</a:t>
            </a:r>
          </a:p>
        </p:txBody>
      </p:sp>
    </p:spTree>
    <p:extLst>
      <p:ext uri="{BB962C8B-B14F-4D97-AF65-F5344CB8AC3E}">
        <p14:creationId xmlns:p14="http://schemas.microsoft.com/office/powerpoint/2010/main" val="36245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BF72-C6CA-40D5-8BBD-7457AE92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E1D426-7E7E-466F-8551-EFF05660E6B8}"/>
              </a:ext>
            </a:extLst>
          </p:cNvPr>
          <p:cNvSpPr/>
          <p:nvPr/>
        </p:nvSpPr>
        <p:spPr>
          <a:xfrm>
            <a:off x="701749" y="1041991"/>
            <a:ext cx="8229600" cy="4335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80% of Breweries are in 40% of states: Focus on 40% of states for the beer procurement.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275E5-D3DC-46D2-8DBF-46BC0D9D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2951"/>
            <a:ext cx="2804403" cy="12314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771809-C5BC-4E83-8D10-C27494A4810E}"/>
              </a:ext>
            </a:extLst>
          </p:cNvPr>
          <p:cNvSpPr/>
          <p:nvPr/>
        </p:nvSpPr>
        <p:spPr>
          <a:xfrm>
            <a:off x="701749" y="2852885"/>
            <a:ext cx="8229600" cy="492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Keep focus on beer with low bitterness (&lt;50), 2/3 of beers are of low bitterness.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0961F1-CE31-4E19-BD28-EF84D1532526}"/>
              </a:ext>
            </a:extLst>
          </p:cNvPr>
          <p:cNvSpPr/>
          <p:nvPr/>
        </p:nvSpPr>
        <p:spPr>
          <a:xfrm>
            <a:off x="701749" y="2221150"/>
            <a:ext cx="8229600" cy="492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Median IBU varies among the states however IBU ranges from 4 to 138.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523F49-313D-4A5C-86A4-E6F1CE8AD58B}"/>
              </a:ext>
            </a:extLst>
          </p:cNvPr>
          <p:cNvSpPr/>
          <p:nvPr/>
        </p:nvSpPr>
        <p:spPr>
          <a:xfrm>
            <a:off x="701749" y="1621296"/>
            <a:ext cx="8229600" cy="460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Median ABV is almost flat across the states however ABV ranges from 0.1% to 12.8%.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8D35A7-3F28-4B06-9946-58A3FE2C264D}"/>
              </a:ext>
            </a:extLst>
          </p:cNvPr>
          <p:cNvSpPr/>
          <p:nvPr/>
        </p:nvSpPr>
        <p:spPr>
          <a:xfrm>
            <a:off x="701749" y="3491249"/>
            <a:ext cx="8229600" cy="492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200000"/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High alcohol content (ABV) is not driver for beers.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2BD9D-7D6E-47BB-972E-182E3D2D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706" y="43070"/>
            <a:ext cx="881225" cy="9195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33B576-E72A-4E06-8D19-A42D8CD562E8}"/>
              </a:ext>
            </a:extLst>
          </p:cNvPr>
          <p:cNvSpPr/>
          <p:nvPr/>
        </p:nvSpPr>
        <p:spPr>
          <a:xfrm>
            <a:off x="3362876" y="4228155"/>
            <a:ext cx="3582030" cy="691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Blackadder ITC" panose="04020505051007020D02" pitchFamily="82" charset="0"/>
              </a:rPr>
              <a:t>Thanks for the Opportunity</a:t>
            </a:r>
          </a:p>
        </p:txBody>
      </p:sp>
    </p:spTree>
    <p:extLst>
      <p:ext uri="{BB962C8B-B14F-4D97-AF65-F5344CB8AC3E}">
        <p14:creationId xmlns:p14="http://schemas.microsoft.com/office/powerpoint/2010/main" val="37270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6" grpId="0" animBg="1"/>
    </p:bldLst>
  </p:timing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White.pptx" id="{1C54C8AA-8EDC-40EC-A468-A2E2D9661591}" vid="{042CA005-9C3D-4561-814B-7DA845A135AB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UniversityTemplate_07.18.18-White</Template>
  <TotalTime>543</TotalTime>
  <Words>596</Words>
  <Application>Microsoft Office PowerPoint</Application>
  <PresentationFormat>On-screen Show (16:9)</PresentationFormat>
  <Paragraphs>112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&amp;quot</vt:lpstr>
      <vt:lpstr>Arial</vt:lpstr>
      <vt:lpstr>Blackadder ITC</vt:lpstr>
      <vt:lpstr>Calibri</vt:lpstr>
      <vt:lpstr>Palatino Linotype</vt:lpstr>
      <vt:lpstr>Trebuchet MS</vt:lpstr>
      <vt:lpstr>--SMU-07.18.18--</vt:lpstr>
      <vt:lpstr>Beers   and     Breweries         Analysis</vt:lpstr>
      <vt:lpstr>Introduction </vt:lpstr>
      <vt:lpstr>Breweries per States</vt:lpstr>
      <vt:lpstr>Median Alcohol Content of Beers (ABV)</vt:lpstr>
      <vt:lpstr>Median of International Bitterness Unit of Beers (IBU)</vt:lpstr>
      <vt:lpstr>Summary of ABV and IBU</vt:lpstr>
      <vt:lpstr>ABV vs. IBU</vt:lpstr>
      <vt:lpstr>Conclusion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Paritosh Rai</dc:creator>
  <cp:lastModifiedBy>Paritosh Rai</cp:lastModifiedBy>
  <cp:revision>49</cp:revision>
  <cp:lastPrinted>2018-03-23T14:39:46Z</cp:lastPrinted>
  <dcterms:created xsi:type="dcterms:W3CDTF">2019-06-25T03:32:06Z</dcterms:created>
  <dcterms:modified xsi:type="dcterms:W3CDTF">2019-06-29T06:45:19Z</dcterms:modified>
</cp:coreProperties>
</file>